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58" r:id="rId4"/>
    <p:sldId id="259" r:id="rId5"/>
    <p:sldId id="260" r:id="rId6"/>
    <p:sldId id="261" r:id="rId7"/>
    <p:sldId id="317" r:id="rId8"/>
    <p:sldId id="316" r:id="rId9"/>
    <p:sldId id="265" r:id="rId10"/>
    <p:sldId id="266" r:id="rId11"/>
    <p:sldId id="267" r:id="rId12"/>
    <p:sldId id="269" r:id="rId13"/>
    <p:sldId id="270" r:id="rId14"/>
    <p:sldId id="271" r:id="rId15"/>
    <p:sldId id="272" r:id="rId16"/>
    <p:sldId id="273" r:id="rId17"/>
    <p:sldId id="274" r:id="rId18"/>
    <p:sldId id="275" r:id="rId19"/>
    <p:sldId id="277" r:id="rId20"/>
    <p:sldId id="279" r:id="rId21"/>
    <p:sldId id="280" r:id="rId22"/>
    <p:sldId id="289" r:id="rId23"/>
    <p:sldId id="281" r:id="rId24"/>
    <p:sldId id="282" r:id="rId25"/>
    <p:sldId id="283" r:id="rId26"/>
    <p:sldId id="284" r:id="rId27"/>
    <p:sldId id="287" r:id="rId28"/>
    <p:sldId id="288" r:id="rId29"/>
    <p:sldId id="292" r:id="rId30"/>
    <p:sldId id="293" r:id="rId31"/>
    <p:sldId id="294" r:id="rId32"/>
    <p:sldId id="298" r:id="rId33"/>
    <p:sldId id="299" r:id="rId34"/>
    <p:sldId id="319" r:id="rId35"/>
    <p:sldId id="320" r:id="rId36"/>
    <p:sldId id="321" r:id="rId37"/>
    <p:sldId id="322" r:id="rId38"/>
    <p:sldId id="323" r:id="rId39"/>
    <p:sldId id="324" r:id="rId40"/>
    <p:sldId id="325" r:id="rId41"/>
    <p:sldId id="326" r:id="rId42"/>
    <p:sldId id="327" r:id="rId43"/>
    <p:sldId id="328" r:id="rId44"/>
    <p:sldId id="329" r:id="rId45"/>
    <p:sldId id="330" r:id="rId46"/>
    <p:sldId id="331"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419B4-B8BC-435F-A4B2-D0A28098CB9B}" type="datetimeFigureOut">
              <a:rPr lang="el-GR" smtClean="0"/>
              <a:pPr/>
              <a:t>20/3/2012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8B4A91-F990-4396-A8FC-EBC83A60EBB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28B4A91-F990-4396-A8FC-EBC83A60EBB1}" type="slidenum">
              <a:rPr lang="el-GR" smtClean="0"/>
              <a:pPr/>
              <a:t>33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2342CEA3-3058-4D43-AE35-B3DA76CB4003}" type="datetimeFigureOut">
              <a:rPr lang="el-GR" smtClean="0"/>
              <a:pPr/>
              <a:t>20/3/2012</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2342CEA3-3058-4D43-AE35-B3DA76CB4003}" type="datetimeFigureOut">
              <a:rPr lang="el-GR" smtClean="0"/>
              <a:pPr/>
              <a:t>20/3/2012</a:t>
            </a:fld>
            <a:endParaRPr lang="el-GR"/>
          </a:p>
        </p:txBody>
      </p:sp>
      <p:sp>
        <p:nvSpPr>
          <p:cNvPr id="27" name="2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2342CEA3-3058-4D43-AE35-B3DA76CB4003}" type="datetimeFigureOut">
              <a:rPr lang="el-GR" smtClean="0"/>
              <a:pPr/>
              <a:t>20/3/2012</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20/3/2012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42CEA3-3058-4D43-AE35-B3DA76CB4003}" type="datetimeFigureOut">
              <a:rPr lang="el-GR" smtClean="0"/>
              <a:pPr/>
              <a:t>20/3/2012</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kodim@edc.uoc.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4282" y="2401887"/>
            <a:ext cx="8786874" cy="1470025"/>
          </a:xfrm>
        </p:spPr>
        <p:txBody>
          <a:bodyPr>
            <a:normAutofit/>
          </a:bodyPr>
          <a:lstStyle/>
          <a:p>
            <a:r>
              <a:rPr lang="el-GR" sz="4000" dirty="0" smtClean="0"/>
              <a:t>ΣΧΕΣΕΙΣ ΟΙΚΟΓΕΝΕΙΑΣ-ΝΗΠΙΑΓΩΓΕΙΟΥ</a:t>
            </a:r>
            <a:endParaRPr lang="el-GR" sz="4000" dirty="0"/>
          </a:p>
        </p:txBody>
      </p:sp>
      <p:sp>
        <p:nvSpPr>
          <p:cNvPr id="3" name="2 - Υπότιτλος"/>
          <p:cNvSpPr>
            <a:spLocks noGrp="1"/>
          </p:cNvSpPr>
          <p:nvPr>
            <p:ph type="subTitle" idx="1"/>
          </p:nvPr>
        </p:nvSpPr>
        <p:spPr>
          <a:xfrm>
            <a:off x="457200" y="3899938"/>
            <a:ext cx="7258072" cy="1752600"/>
          </a:xfrm>
        </p:spPr>
        <p:txBody>
          <a:bodyPr>
            <a:normAutofit fontScale="85000" lnSpcReduction="20000"/>
          </a:bodyPr>
          <a:lstStyle/>
          <a:p>
            <a:endParaRPr lang="el-GR" b="1" dirty="0" smtClean="0"/>
          </a:p>
          <a:p>
            <a:r>
              <a:rPr lang="el-GR" b="1" dirty="0" err="1" smtClean="0"/>
              <a:t>Μαρκοδημητράκη</a:t>
            </a:r>
            <a:r>
              <a:rPr lang="el-GR" b="1" dirty="0" smtClean="0"/>
              <a:t> Μαρία</a:t>
            </a:r>
          </a:p>
          <a:p>
            <a:r>
              <a:rPr lang="el-GR" dirty="0" smtClean="0"/>
              <a:t>Επίκουρη Καθηγήτρια Ψυχολογίας</a:t>
            </a:r>
          </a:p>
          <a:p>
            <a:r>
              <a:rPr lang="el-GR" dirty="0" smtClean="0"/>
              <a:t>Παιδαγωγικό Τμήμα Προσχολικής Εκπαίδευσης Παν/</a:t>
            </a:r>
            <a:r>
              <a:rPr lang="el-GR" dirty="0" err="1" smtClean="0"/>
              <a:t>μίου</a:t>
            </a:r>
            <a:r>
              <a:rPr lang="el-GR" dirty="0" smtClean="0"/>
              <a:t> Κρήτης</a:t>
            </a:r>
            <a:endParaRPr lang="en-US" dirty="0" smtClean="0"/>
          </a:p>
          <a:p>
            <a:r>
              <a:rPr lang="en-US" dirty="0" smtClean="0"/>
              <a:t>e-mail: </a:t>
            </a:r>
            <a:r>
              <a:rPr lang="en-US" dirty="0" smtClean="0">
                <a:hlinkClick r:id="rId2"/>
              </a:rPr>
              <a:t>markodim@edc.uoc.gr</a:t>
            </a:r>
            <a:r>
              <a:rPr lang="en-US"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ΣΥΓΧΡΟΝΑ ΣΥΣΤΗΜΙΚΑ ΜΟΝΤΕΛΑ ΓΙΑ ΤΗ ΣΥΝΕΡΓΑΣΙΑ ΟΙΚΟΓΕΝΕΙΑΣ ΚΑΙ ΣΧΟΛΕΙΟΥ</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t>Α) Το </a:t>
            </a:r>
            <a:r>
              <a:rPr lang="el-GR" b="1" dirty="0" err="1" smtClean="0"/>
              <a:t>βιο</a:t>
            </a:r>
            <a:r>
              <a:rPr lang="el-GR" b="1" dirty="0" smtClean="0"/>
              <a:t>-</a:t>
            </a:r>
            <a:r>
              <a:rPr lang="el-GR" b="1" dirty="0" err="1" smtClean="0"/>
              <a:t>οικοσυστημικό</a:t>
            </a:r>
            <a:r>
              <a:rPr lang="el-GR" b="1" dirty="0" smtClean="0"/>
              <a:t> μοντέλο του </a:t>
            </a:r>
            <a:r>
              <a:rPr lang="en-US" b="1" dirty="0" smtClean="0"/>
              <a:t>U</a:t>
            </a:r>
            <a:r>
              <a:rPr lang="el-GR" b="1" dirty="0" smtClean="0"/>
              <a:t>. </a:t>
            </a:r>
            <a:r>
              <a:rPr lang="en-US" b="1" dirty="0" err="1" smtClean="0"/>
              <a:t>Bronfenbrenner</a:t>
            </a:r>
            <a:r>
              <a:rPr lang="el-GR" dirty="0" smtClean="0"/>
              <a:t> </a:t>
            </a:r>
          </a:p>
          <a:p>
            <a:pPr algn="just"/>
            <a:r>
              <a:rPr lang="el-GR" dirty="0" smtClean="0"/>
              <a:t> Προκειμένου να κατανοήσουμε την οικολογία της ανθρώπινης ανάπτυξης και τα πλαίσια μέσα στα οποία αναπτύσσεται το άτομο, πρέπει να μελετήσουμε τις διεργασίες που αναπτύσσονται μεταξύ του ατόμου και του εγγύτερου ή του πιο απομακρυσμένου κοινωνικού πλαισίου / συστήματος στο οποίο ανήκει (</a:t>
            </a:r>
            <a:r>
              <a:rPr lang="el-GR" dirty="0" err="1" smtClean="0"/>
              <a:t>Πετρογιάννης</a:t>
            </a:r>
            <a:r>
              <a:rPr lang="el-GR" dirty="0" smtClean="0"/>
              <a:t>, </a:t>
            </a:r>
            <a:r>
              <a:rPr lang="el-GR" dirty="0" err="1" smtClean="0"/>
              <a:t>Παπαδιώτη</a:t>
            </a:r>
            <a:r>
              <a:rPr lang="el-GR" dirty="0" smtClean="0"/>
              <a:t>-Αθανασίου, 2004, σελ. 530).</a:t>
            </a:r>
          </a:p>
          <a:p>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 Το </a:t>
            </a:r>
            <a:r>
              <a:rPr lang="el-GR" b="1" dirty="0" err="1" smtClean="0"/>
              <a:t>βιο</a:t>
            </a:r>
            <a:r>
              <a:rPr lang="el-GR" b="1" dirty="0" smtClean="0"/>
              <a:t>-</a:t>
            </a:r>
            <a:r>
              <a:rPr lang="el-GR" b="1" dirty="0" err="1" smtClean="0"/>
              <a:t>οικοσυστημικό</a:t>
            </a:r>
            <a:r>
              <a:rPr lang="el-GR" b="1" dirty="0" smtClean="0"/>
              <a:t> μοντέλο του </a:t>
            </a:r>
            <a:r>
              <a:rPr lang="en-US" b="1" dirty="0" smtClean="0"/>
              <a:t>U</a:t>
            </a:r>
            <a:r>
              <a:rPr lang="el-GR" b="1" dirty="0" smtClean="0"/>
              <a:t>. </a:t>
            </a:r>
            <a:r>
              <a:rPr lang="en-US" b="1" dirty="0" err="1" smtClean="0"/>
              <a:t>Bronfenbrenner</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Κάθε μικροσύστημα περιλαμβάνει:</a:t>
            </a:r>
          </a:p>
          <a:p>
            <a:pPr algn="just">
              <a:buNone/>
            </a:pPr>
            <a:r>
              <a:rPr lang="el-GR" dirty="0" smtClean="0"/>
              <a:t>α) τα κοινωνικά στοιχεία,</a:t>
            </a:r>
          </a:p>
          <a:p>
            <a:pPr algn="just">
              <a:buNone/>
            </a:pPr>
            <a:r>
              <a:rPr lang="el-GR" dirty="0" smtClean="0"/>
              <a:t>β) τα φυσικά στοιχεία.</a:t>
            </a:r>
          </a:p>
          <a:p>
            <a:pPr algn="just">
              <a:buNone/>
            </a:pPr>
            <a:r>
              <a:rPr lang="el-GR" dirty="0" smtClean="0"/>
              <a:t>Επίσης, χαρακτηρίζεται: </a:t>
            </a:r>
          </a:p>
          <a:p>
            <a:pPr algn="just">
              <a:buNone/>
            </a:pPr>
            <a:r>
              <a:rPr lang="el-GR" dirty="0" smtClean="0"/>
              <a:t>α) από τα δομικά χαρακτηριστικά του και </a:t>
            </a:r>
          </a:p>
          <a:p>
            <a:pPr algn="just">
              <a:buNone/>
            </a:pPr>
            <a:r>
              <a:rPr lang="el-GR" dirty="0" smtClean="0"/>
              <a:t>β) από τις λειτουργικές σχέσεις (φύση, σκοποί και χαρακτηριστικά των συναλλαγών μεταξύ των μελών ή των στοιχείων/μονάδων μέσα σε κάθε </a:t>
            </a:r>
            <a:r>
              <a:rPr lang="el-GR" dirty="0" err="1" smtClean="0"/>
              <a:t>συστημικό</a:t>
            </a:r>
            <a:r>
              <a:rPr lang="el-GR" dirty="0" smtClean="0"/>
              <a:t> πλαίσιο) (</a:t>
            </a:r>
            <a:r>
              <a:rPr lang="el-GR" dirty="0" err="1" smtClean="0"/>
              <a:t>Πετρογιάννης</a:t>
            </a:r>
            <a:r>
              <a:rPr lang="el-GR" dirty="0" smtClean="0"/>
              <a:t>, </a:t>
            </a:r>
            <a:r>
              <a:rPr lang="el-GR" dirty="0" err="1" smtClean="0"/>
              <a:t>Παπαδιώτη</a:t>
            </a:r>
            <a:r>
              <a:rPr lang="el-GR" dirty="0" smtClean="0"/>
              <a:t>-Αθανασίου, 2004, σελ. 530).</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 Το </a:t>
            </a:r>
            <a:r>
              <a:rPr lang="el-GR" b="1" dirty="0" err="1" smtClean="0"/>
              <a:t>βιο</a:t>
            </a:r>
            <a:r>
              <a:rPr lang="el-GR" b="1" dirty="0" smtClean="0"/>
              <a:t>-</a:t>
            </a:r>
            <a:r>
              <a:rPr lang="el-GR" b="1" dirty="0" err="1" smtClean="0"/>
              <a:t>οικοσυστημικό</a:t>
            </a:r>
            <a:r>
              <a:rPr lang="el-GR" b="1" dirty="0" smtClean="0"/>
              <a:t> μοντέλο του </a:t>
            </a:r>
            <a:r>
              <a:rPr lang="en-US" b="1" dirty="0" smtClean="0"/>
              <a:t>U</a:t>
            </a:r>
            <a:r>
              <a:rPr lang="el-GR" b="1" dirty="0" smtClean="0"/>
              <a:t>. </a:t>
            </a:r>
            <a:r>
              <a:rPr lang="en-US" b="1" dirty="0" err="1" smtClean="0"/>
              <a:t>Bronfenbrenner</a:t>
            </a:r>
            <a:endParaRPr lang="el-GR" dirty="0"/>
          </a:p>
        </p:txBody>
      </p:sp>
      <p:sp>
        <p:nvSpPr>
          <p:cNvPr id="3" name="2 - Θέση περιεχομένου"/>
          <p:cNvSpPr>
            <a:spLocks noGrp="1"/>
          </p:cNvSpPr>
          <p:nvPr>
            <p:ph idx="1"/>
          </p:nvPr>
        </p:nvSpPr>
        <p:spPr>
          <a:xfrm>
            <a:off x="457200" y="2249424"/>
            <a:ext cx="8229600" cy="4608576"/>
          </a:xfrm>
        </p:spPr>
        <p:txBody>
          <a:bodyPr>
            <a:normAutofit fontScale="92500" lnSpcReduction="20000"/>
          </a:bodyPr>
          <a:lstStyle/>
          <a:p>
            <a:pPr algn="just">
              <a:buNone/>
            </a:pPr>
            <a:r>
              <a:rPr lang="el-GR" dirty="0" smtClean="0"/>
              <a:t>	Έρευνες για τη σχέση προβλημάτων συμπεριφοράς στα παιδιά και επιπέδων συζυγικής ικανοποίησης έχουν δείξει ότι:</a:t>
            </a:r>
          </a:p>
          <a:p>
            <a:pPr algn="just"/>
            <a:r>
              <a:rPr lang="el-GR" dirty="0" smtClean="0"/>
              <a:t>1. όσο πιο ψηλά είναι τα επίπεδα συζυγικής ικανοποίησης που δηλώνονται από τις μητέρες, τόσο λιγότερα και τα προβλήματα ψυχοκοινωνικής προσαρμογής των παιδιών που αναφέρονται από αυτές και</a:t>
            </a:r>
          </a:p>
          <a:p>
            <a:pPr algn="just"/>
            <a:r>
              <a:rPr lang="el-GR" dirty="0" smtClean="0"/>
              <a:t>2. όσο υψηλότερα είναι τα επίπεδα καταθλιπτικής συμπτωματολογίας, τόσο περισσότερα προβλήματα ανέφεραν οι μητέρες (</a:t>
            </a:r>
            <a:r>
              <a:rPr lang="en-US" dirty="0" smtClean="0"/>
              <a:t>Fine</a:t>
            </a:r>
            <a:r>
              <a:rPr lang="el-GR" dirty="0" smtClean="0"/>
              <a:t>, </a:t>
            </a:r>
            <a:r>
              <a:rPr lang="en-US" dirty="0" err="1" smtClean="0"/>
              <a:t>Voydanoff</a:t>
            </a:r>
            <a:r>
              <a:rPr lang="el-GR" dirty="0" smtClean="0"/>
              <a:t> &amp; </a:t>
            </a:r>
            <a:r>
              <a:rPr lang="en-US" dirty="0" smtClean="0"/>
              <a:t>Donnelly</a:t>
            </a:r>
            <a:r>
              <a:rPr lang="el-GR" dirty="0" smtClean="0"/>
              <a:t>, 1994; </a:t>
            </a:r>
            <a:r>
              <a:rPr lang="en-US" dirty="0" smtClean="0"/>
              <a:t>McHale</a:t>
            </a:r>
            <a:r>
              <a:rPr lang="el-GR" dirty="0" smtClean="0"/>
              <a:t> &amp; </a:t>
            </a:r>
            <a:r>
              <a:rPr lang="en-US" dirty="0" smtClean="0"/>
              <a:t>Maguire</a:t>
            </a:r>
            <a:r>
              <a:rPr lang="el-GR" dirty="0" smtClean="0"/>
              <a:t>, 1996 στο </a:t>
            </a:r>
            <a:r>
              <a:rPr lang="el-GR" dirty="0" err="1" smtClean="0"/>
              <a:t>Πετρογιάννης</a:t>
            </a:r>
            <a:r>
              <a:rPr lang="el-GR" dirty="0" smtClean="0"/>
              <a:t>, </a:t>
            </a:r>
            <a:r>
              <a:rPr lang="el-GR" dirty="0" err="1" smtClean="0"/>
              <a:t>Παπαδιώτη</a:t>
            </a:r>
            <a:r>
              <a:rPr lang="el-GR" dirty="0" smtClean="0"/>
              <a:t>-Αθανασίου, 2004, σελ. 531).</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 Το </a:t>
            </a:r>
            <a:r>
              <a:rPr lang="el-GR" b="1" dirty="0" err="1" smtClean="0"/>
              <a:t>βιο</a:t>
            </a:r>
            <a:r>
              <a:rPr lang="el-GR" b="1" dirty="0" smtClean="0"/>
              <a:t>-</a:t>
            </a:r>
            <a:r>
              <a:rPr lang="el-GR" b="1" dirty="0" err="1" smtClean="0"/>
              <a:t>οικοσυστημικό</a:t>
            </a:r>
            <a:r>
              <a:rPr lang="el-GR" b="1" dirty="0" smtClean="0"/>
              <a:t> μοντέλο του </a:t>
            </a:r>
            <a:r>
              <a:rPr lang="en-US" b="1" dirty="0" smtClean="0"/>
              <a:t>U</a:t>
            </a:r>
            <a:r>
              <a:rPr lang="el-GR" b="1" dirty="0" smtClean="0"/>
              <a:t>. </a:t>
            </a:r>
            <a:r>
              <a:rPr lang="en-US" b="1" dirty="0" err="1" smtClean="0"/>
              <a:t>Bronfenbrenner</a:t>
            </a:r>
            <a:endParaRPr lang="el-GR" dirty="0"/>
          </a:p>
        </p:txBody>
      </p:sp>
      <p:sp>
        <p:nvSpPr>
          <p:cNvPr id="3" name="2 - Θέση περιεχομένου"/>
          <p:cNvSpPr>
            <a:spLocks noGrp="1"/>
          </p:cNvSpPr>
          <p:nvPr>
            <p:ph idx="1"/>
          </p:nvPr>
        </p:nvSpPr>
        <p:spPr/>
        <p:txBody>
          <a:bodyPr/>
          <a:lstStyle/>
          <a:p>
            <a:pPr algn="just"/>
            <a:endParaRPr lang="el-GR" dirty="0" smtClean="0"/>
          </a:p>
          <a:p>
            <a:pPr algn="just"/>
            <a:r>
              <a:rPr lang="el-GR" dirty="0" smtClean="0"/>
              <a:t>Συνοπτικά, το </a:t>
            </a:r>
            <a:r>
              <a:rPr lang="el-GR" i="1" dirty="0" err="1" smtClean="0"/>
              <a:t>βιο</a:t>
            </a:r>
            <a:r>
              <a:rPr lang="el-GR" i="1" dirty="0" smtClean="0"/>
              <a:t>-</a:t>
            </a:r>
            <a:r>
              <a:rPr lang="el-GR" i="1" dirty="0" err="1" smtClean="0"/>
              <a:t>οικοσυστημικό</a:t>
            </a:r>
            <a:r>
              <a:rPr lang="el-GR" i="1" dirty="0" smtClean="0"/>
              <a:t> μοντέλο</a:t>
            </a:r>
            <a:r>
              <a:rPr lang="el-GR" dirty="0" smtClean="0"/>
              <a:t> του </a:t>
            </a:r>
            <a:r>
              <a:rPr lang="en-US" dirty="0" err="1" smtClean="0"/>
              <a:t>Bronfenbrenner</a:t>
            </a:r>
            <a:r>
              <a:rPr lang="en-US" dirty="0" smtClean="0"/>
              <a:t> </a:t>
            </a:r>
            <a:r>
              <a:rPr lang="el-GR" dirty="0" smtClean="0"/>
              <a:t>εστιάζει το ενδιαφέρον στο περιβάλλον μέσα στο οποίο αναπτύσσεται και δραστηριοποιείται το παιδί και στην πολυπλοκότητα της αλληλεπίδρασης κατά την ανάπτυξή του.</a:t>
            </a:r>
          </a:p>
          <a:p>
            <a:endParaRPr lang="el-G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 Το μοντέλο των επικαλυπτόμενων σφαιρών επιρροής της </a:t>
            </a:r>
            <a:r>
              <a:rPr lang="en-US" b="1" dirty="0" smtClean="0"/>
              <a:t>J</a:t>
            </a:r>
            <a:r>
              <a:rPr lang="el-GR" b="1" dirty="0" smtClean="0"/>
              <a:t>. </a:t>
            </a:r>
            <a:r>
              <a:rPr lang="en-US" b="1" dirty="0" smtClean="0"/>
              <a:t>Epstein</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just"/>
            <a:endParaRPr lang="el-GR" dirty="0" smtClean="0"/>
          </a:p>
          <a:p>
            <a:pPr algn="just"/>
            <a:r>
              <a:rPr lang="el-GR" dirty="0" smtClean="0"/>
              <a:t>Η θεωρία της </a:t>
            </a:r>
            <a:r>
              <a:rPr lang="en-US" dirty="0" smtClean="0"/>
              <a:t>Epstein</a:t>
            </a:r>
            <a:r>
              <a:rPr lang="el-GR" dirty="0" smtClean="0"/>
              <a:t> (1995) των </a:t>
            </a:r>
            <a:r>
              <a:rPr lang="el-GR" i="1" dirty="0" smtClean="0"/>
              <a:t>επικαλυπτόμενων σφαιρών επιρροής</a:t>
            </a:r>
            <a:r>
              <a:rPr lang="el-GR" dirty="0" smtClean="0"/>
              <a:t> λαμβάνει υπόψη τρία σημαντικά πλαίσια: το σχολείο, την οικογένεια και την κοινότητα. Και τα τρία αυτά πλαίσια </a:t>
            </a:r>
            <a:r>
              <a:rPr lang="el-GR" dirty="0" err="1" smtClean="0"/>
              <a:t>αλληλοεπηρεάζουν</a:t>
            </a:r>
            <a:r>
              <a:rPr lang="el-GR" dirty="0" smtClean="0"/>
              <a:t> και αλληλοεπηρεάζονται (βλ. σχ. Σακελλαρίου, 2008).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 Το μοντέλο των επικαλυπτόμενων σφαιρών επιρροής της </a:t>
            </a:r>
            <a:r>
              <a:rPr lang="en-US" b="1" dirty="0" smtClean="0"/>
              <a:t>J</a:t>
            </a:r>
            <a:r>
              <a:rPr lang="el-GR" b="1" dirty="0" smtClean="0"/>
              <a:t>. </a:t>
            </a:r>
            <a:r>
              <a:rPr lang="en-US" b="1" dirty="0" smtClean="0"/>
              <a:t>Epstein</a:t>
            </a:r>
            <a:endParaRPr lang="el-GR" dirty="0"/>
          </a:p>
        </p:txBody>
      </p:sp>
      <p:sp>
        <p:nvSpPr>
          <p:cNvPr id="3" name="2 - Θέση περιεχομένου"/>
          <p:cNvSpPr>
            <a:spLocks noGrp="1"/>
          </p:cNvSpPr>
          <p:nvPr>
            <p:ph idx="1"/>
          </p:nvPr>
        </p:nvSpPr>
        <p:spPr/>
        <p:txBody>
          <a:bodyPr>
            <a:normAutofit fontScale="92500"/>
          </a:bodyPr>
          <a:lstStyle/>
          <a:p>
            <a:pPr algn="just">
              <a:buNone/>
            </a:pPr>
            <a:r>
              <a:rPr lang="el-GR" dirty="0" smtClean="0"/>
              <a:t>	Οι άξονες που καθορίζουν την έννοια της συνεργασίας οικογένειας-σχολείου-κοινότητας:</a:t>
            </a:r>
          </a:p>
          <a:p>
            <a:pPr lvl="0" algn="just"/>
            <a:r>
              <a:rPr lang="el-GR" dirty="0" smtClean="0"/>
              <a:t>βασικές υποχρεώσεις των γονέων,</a:t>
            </a:r>
          </a:p>
          <a:p>
            <a:pPr lvl="0" algn="just"/>
            <a:r>
              <a:rPr lang="el-GR" dirty="0" smtClean="0"/>
              <a:t>βασικές υποχρεώσεις του σχολείου,</a:t>
            </a:r>
          </a:p>
          <a:p>
            <a:pPr lvl="0" algn="just"/>
            <a:r>
              <a:rPr lang="el-GR" dirty="0" smtClean="0"/>
              <a:t>συμμετοχή της οικογένειας στο σχολείο,</a:t>
            </a:r>
          </a:p>
          <a:p>
            <a:pPr lvl="0" algn="just"/>
            <a:r>
              <a:rPr lang="el-GR" dirty="0" smtClean="0"/>
              <a:t>συμμετοχή της οικογένειας στις μαθησιακές και αναπτυξιακές δραστηριότητες στο σπίτι,</a:t>
            </a:r>
          </a:p>
          <a:p>
            <a:pPr lvl="0" algn="just"/>
            <a:r>
              <a:rPr lang="el-GR" dirty="0" smtClean="0"/>
              <a:t>συμμετοχή της οικογένειας στη λήψη αποφάσεων,</a:t>
            </a:r>
          </a:p>
          <a:p>
            <a:pPr lvl="0" algn="just"/>
            <a:r>
              <a:rPr lang="el-GR" dirty="0" smtClean="0"/>
              <a:t>συνεργασία με την κοινότητα (βλ. σχ. Σακελλαρίου, 2008, σελ. 59).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 Το μοντέλο των επικαλυπτόμενων σφαιρών επιρροής της </a:t>
            </a:r>
            <a:r>
              <a:rPr lang="en-US" b="1" dirty="0" smtClean="0"/>
              <a:t>J</a:t>
            </a:r>
            <a:r>
              <a:rPr lang="el-GR" b="1" dirty="0" smtClean="0"/>
              <a:t>. </a:t>
            </a:r>
            <a:r>
              <a:rPr lang="en-US" b="1" dirty="0" smtClean="0"/>
              <a:t>Epstein</a:t>
            </a:r>
            <a:endParaRPr lang="el-GR" dirty="0"/>
          </a:p>
        </p:txBody>
      </p:sp>
      <p:sp>
        <p:nvSpPr>
          <p:cNvPr id="3" name="2 - Θέση περιεχομένου"/>
          <p:cNvSpPr>
            <a:spLocks noGrp="1"/>
          </p:cNvSpPr>
          <p:nvPr>
            <p:ph idx="1"/>
          </p:nvPr>
        </p:nvSpPr>
        <p:spPr/>
        <p:txBody>
          <a:bodyPr>
            <a:normAutofit/>
          </a:bodyPr>
          <a:lstStyle/>
          <a:p>
            <a:pPr algn="just"/>
            <a:endParaRPr lang="el-GR" dirty="0" smtClean="0"/>
          </a:p>
          <a:p>
            <a:pPr algn="just"/>
            <a:r>
              <a:rPr lang="el-GR" dirty="0" smtClean="0"/>
              <a:t>Σύμφωνα με τη θεωρία ης </a:t>
            </a:r>
            <a:r>
              <a:rPr lang="en-US" dirty="0" smtClean="0"/>
              <a:t>Epstein</a:t>
            </a:r>
            <a:r>
              <a:rPr lang="el-GR" dirty="0" smtClean="0"/>
              <a:t> οι δύο σφαίρες οικογένεια και σχολείο θα έχουν μεγαλύτερη συνεργασία, όταν καταφέρουν με συγκεκριμένο τρόπο να εμπλέξουν τις μητέρες στα προσχολικά προγράμματα.</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 Το μοντέλο των επικαλυπτόμενων σφαιρών επιρροής της </a:t>
            </a:r>
            <a:r>
              <a:rPr lang="en-US" b="1" dirty="0" smtClean="0"/>
              <a:t>J</a:t>
            </a:r>
            <a:r>
              <a:rPr lang="el-GR" b="1" dirty="0" smtClean="0"/>
              <a:t>. </a:t>
            </a:r>
            <a:r>
              <a:rPr lang="en-US" b="1" dirty="0" smtClean="0"/>
              <a:t>Epstein</a:t>
            </a:r>
            <a:endParaRPr lang="el-GR" dirty="0"/>
          </a:p>
        </p:txBody>
      </p:sp>
      <p:sp>
        <p:nvSpPr>
          <p:cNvPr id="3" name="2 - Θέση περιεχομένου"/>
          <p:cNvSpPr>
            <a:spLocks noGrp="1"/>
          </p:cNvSpPr>
          <p:nvPr>
            <p:ph idx="1"/>
          </p:nvPr>
        </p:nvSpPr>
        <p:spPr/>
        <p:txBody>
          <a:bodyPr/>
          <a:lstStyle/>
          <a:p>
            <a:pPr algn="just"/>
            <a:endParaRPr lang="el-GR" dirty="0" smtClean="0"/>
          </a:p>
          <a:p>
            <a:pPr algn="just"/>
            <a:r>
              <a:rPr lang="el-GR" dirty="0" smtClean="0"/>
              <a:t>Συνοπτικά, η μεγαλύτερη συνεργασία μεταξύ των σφαιρών επιρροής θα οδηγήσει σε θετικές αναπτυξιακές διαδικασίες τα παιδιά, τους γονείς και τους εκπαιδευτικούς.</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Γ) Το μοντέλο των σχέσεων Οικογένειας – Σχολείου των </a:t>
            </a:r>
            <a:r>
              <a:rPr lang="en-US" sz="3600" b="1" dirty="0" smtClean="0"/>
              <a:t>Ryan</a:t>
            </a:r>
            <a:r>
              <a:rPr lang="el-GR" sz="3600" b="1" dirty="0" smtClean="0"/>
              <a:t> &amp; </a:t>
            </a:r>
            <a:r>
              <a:rPr lang="en-US" sz="3600" b="1" dirty="0" smtClean="0"/>
              <a:t>Adams</a:t>
            </a:r>
            <a:r>
              <a:rPr lang="el-GR" sz="3600" b="1" dirty="0" smtClean="0"/>
              <a:t> (1995)</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just"/>
            <a:endParaRPr lang="el-GR" dirty="0" smtClean="0"/>
          </a:p>
          <a:p>
            <a:pPr algn="just"/>
            <a:r>
              <a:rPr lang="el-GR" dirty="0" smtClean="0"/>
              <a:t>Στο μοντέλο αυτό το ενδιαφέρον εστιάζεται στο παιδί και το άμεσο οικογενειακό του περιβάλλον, τις διαπροσωπικές του σχέσεις και την επίδρασή τους στην προαγωγή του, τόσο στα πλαίσια του σχολείου όσο και στα πλαίσια του κοινωνικού χώρου στον οποίο δραστηριοποιείται (</a:t>
            </a:r>
            <a:r>
              <a:rPr lang="en-US" dirty="0" smtClean="0"/>
              <a:t>Ryan</a:t>
            </a:r>
            <a:r>
              <a:rPr lang="el-GR" dirty="0" smtClean="0"/>
              <a:t> &amp; </a:t>
            </a:r>
            <a:r>
              <a:rPr lang="en-US" dirty="0" smtClean="0"/>
              <a:t>Adams</a:t>
            </a:r>
            <a:r>
              <a:rPr lang="el-GR" dirty="0" smtClean="0"/>
              <a:t>, 1995 στο Σακελλαρίου, 2008, σελ. 65).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714380"/>
          </a:xfrm>
        </p:spPr>
        <p:txBody>
          <a:bodyPr>
            <a:normAutofit fontScale="90000"/>
          </a:bodyPr>
          <a:lstStyle/>
          <a:p>
            <a:pPr algn="ctr"/>
            <a:r>
              <a:rPr lang="en-US" sz="2800" dirty="0" smtClean="0"/>
              <a:t>Early Training Project </a:t>
            </a:r>
            <a:r>
              <a:rPr lang="el-GR" sz="2800" dirty="0" smtClean="0"/>
              <a:t/>
            </a:r>
            <a:br>
              <a:rPr lang="el-GR" sz="2800" dirty="0" smtClean="0"/>
            </a:br>
            <a:r>
              <a:rPr lang="en-US" sz="2800" dirty="0" smtClean="0"/>
              <a:t>Gray </a:t>
            </a:r>
            <a:r>
              <a:rPr lang="el-GR" sz="2800" dirty="0" smtClean="0"/>
              <a:t>&amp; </a:t>
            </a:r>
            <a:r>
              <a:rPr lang="en-US" sz="2800" dirty="0" smtClean="0"/>
              <a:t>Klaus</a:t>
            </a:r>
            <a:r>
              <a:rPr lang="el-GR" sz="2800" dirty="0" smtClean="0"/>
              <a:t> (1970)</a:t>
            </a:r>
            <a:endParaRPr lang="el-GR" sz="2800" dirty="0"/>
          </a:p>
        </p:txBody>
      </p:sp>
      <p:sp>
        <p:nvSpPr>
          <p:cNvPr id="3" name="2 - Θέση περιεχομένου"/>
          <p:cNvSpPr>
            <a:spLocks noGrp="1"/>
          </p:cNvSpPr>
          <p:nvPr>
            <p:ph idx="1"/>
          </p:nvPr>
        </p:nvSpPr>
        <p:spPr>
          <a:xfrm>
            <a:off x="457200" y="1500174"/>
            <a:ext cx="8229600" cy="5214974"/>
          </a:xfrm>
        </p:spPr>
        <p:txBody>
          <a:bodyPr>
            <a:noAutofit/>
          </a:bodyPr>
          <a:lstStyle/>
          <a:p>
            <a:pPr algn="just"/>
            <a:r>
              <a:rPr lang="el-GR" sz="1900" dirty="0" smtClean="0"/>
              <a:t>88 παιδιά προσχολικής ηλικίας μαζί με τους γονείς τους (αφρικανικής καταγωγής). </a:t>
            </a:r>
          </a:p>
          <a:p>
            <a:pPr algn="just">
              <a:buNone/>
            </a:pPr>
            <a:endParaRPr lang="el-GR" sz="1900" dirty="0" smtClean="0"/>
          </a:p>
          <a:p>
            <a:pPr algn="just"/>
            <a:r>
              <a:rPr lang="el-GR" sz="1900" dirty="0" smtClean="0"/>
              <a:t>παιδιά με ιδιαίτερες ανάγκες, με πολλά αδέλφια και με το </a:t>
            </a:r>
            <a:r>
              <a:rPr lang="el-GR" sz="1900" dirty="0" err="1" smtClean="0"/>
              <a:t>κοινωνικο</a:t>
            </a:r>
            <a:r>
              <a:rPr lang="el-GR" sz="1900" dirty="0" smtClean="0"/>
              <a:t>-οικονομικό επίπεδο της οικογένειας κάτω από τα όρια της φτώχειας. Το μορφωτικό επίπεδο των γονέων ήταν πολύ χαμηλό και η απουσία του πατέρα συχνή.</a:t>
            </a:r>
          </a:p>
          <a:p>
            <a:pPr algn="just">
              <a:buNone/>
            </a:pPr>
            <a:r>
              <a:rPr lang="el-GR" sz="1900" dirty="0" smtClean="0"/>
              <a:t> </a:t>
            </a:r>
          </a:p>
          <a:p>
            <a:pPr algn="just"/>
            <a:r>
              <a:rPr lang="el-GR" sz="1900" dirty="0" smtClean="0"/>
              <a:t>Αποτελέσματα:</a:t>
            </a:r>
          </a:p>
          <a:p>
            <a:pPr algn="just">
              <a:buNone/>
            </a:pPr>
            <a:r>
              <a:rPr lang="el-GR" sz="1900" dirty="0" smtClean="0"/>
              <a:t>- ο δείκτης νοημοσύνης των παιδιών που συμμετείχαν στην έρευνα διέφερε σημαντικά από εκείνον της ομάδας ελέγχου, τουλάχιστον μέχρι το τέλος του 4</a:t>
            </a:r>
            <a:r>
              <a:rPr lang="el-GR" sz="1900" baseline="30000" dirty="0" smtClean="0"/>
              <a:t>ου</a:t>
            </a:r>
            <a:r>
              <a:rPr lang="el-GR" sz="1900" dirty="0" smtClean="0"/>
              <a:t> σχολικού έτους. Ωστόσο, αυτές οι διαφορές είχαν μια τάση να μειώνονται διαρκώς. </a:t>
            </a:r>
          </a:p>
          <a:p>
            <a:pPr algn="just">
              <a:buNone/>
            </a:pPr>
            <a:endParaRPr lang="el-GR" sz="1900" dirty="0" smtClean="0"/>
          </a:p>
          <a:p>
            <a:pPr algn="just">
              <a:buNone/>
            </a:pPr>
            <a:r>
              <a:rPr lang="el-GR" sz="1900" dirty="0" smtClean="0"/>
              <a:t>-  συγκρατημένα αισιόδοξα τα αποτελέσματα εφαρμογής του </a:t>
            </a:r>
            <a:r>
              <a:rPr lang="en-US" sz="1900" dirty="0" smtClean="0"/>
              <a:t>Project</a:t>
            </a:r>
            <a:r>
              <a:rPr lang="el-GR" sz="1900" dirty="0" smtClean="0"/>
              <a:t> λόγω μικρού χρονικού διαστήματος εφαρμογής του προγράμματος και των επισκέψεων στο σπίτι των παιδιών.</a:t>
            </a:r>
            <a:endParaRPr lang="el-GR"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ΠΡΟΓΡΑΜΜΑΤΑ ΠΡΟΣΧΟΛΙΚΗΣ ΗΛΙΚΙΑΣ</a:t>
            </a:r>
            <a:endParaRPr lang="el-GR" dirty="0"/>
          </a:p>
        </p:txBody>
      </p:sp>
      <p:sp>
        <p:nvSpPr>
          <p:cNvPr id="3" name="2 - Θέση περιεχομένου"/>
          <p:cNvSpPr>
            <a:spLocks noGrp="1"/>
          </p:cNvSpPr>
          <p:nvPr>
            <p:ph idx="1"/>
          </p:nvPr>
        </p:nvSpPr>
        <p:spPr/>
        <p:txBody>
          <a:bodyPr>
            <a:normAutofit fontScale="92500"/>
          </a:bodyPr>
          <a:lstStyle/>
          <a:p>
            <a:pPr algn="just">
              <a:buNone/>
            </a:pPr>
            <a:r>
              <a:rPr lang="el-GR" dirty="0" smtClean="0"/>
              <a:t>Θεωρούνται επιτυχή, όταν πληρούνται οι εξής προϋποθέσεις:</a:t>
            </a:r>
          </a:p>
          <a:p>
            <a:pPr lvl="0" algn="just"/>
            <a:r>
              <a:rPr lang="el-GR" dirty="0" smtClean="0"/>
              <a:t>σχεδιάζονται με προσοχή από πρόσωπα με γνώση και ευαισθησία για τα παιδιά (όχι απαραίτητα μόνο από παιδαγωγούς),</a:t>
            </a:r>
          </a:p>
          <a:p>
            <a:pPr lvl="0" algn="just"/>
            <a:r>
              <a:rPr lang="el-GR" dirty="0" smtClean="0"/>
              <a:t>προωθούνται από την προσχολική ηλικία,</a:t>
            </a:r>
          </a:p>
          <a:p>
            <a:pPr lvl="0" algn="just"/>
            <a:r>
              <a:rPr lang="el-GR" dirty="0" smtClean="0"/>
              <a:t>διευρύνονται και σε επόμενες σχολικές βαθμίδες (δημοτικό σχολείο) και</a:t>
            </a:r>
          </a:p>
          <a:p>
            <a:pPr lvl="0" algn="just"/>
            <a:r>
              <a:rPr lang="el-GR" dirty="0" smtClean="0"/>
              <a:t>λαμβάνουν υπόψη όλα τα πλαίσια μέσα στα οποία αναπτύσσεται και δραστηριοποιείται το παιδί.</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3200" dirty="0" err="1" smtClean="0"/>
              <a:t>Ruediger</a:t>
            </a:r>
            <a:r>
              <a:rPr lang="en-US" sz="3200" dirty="0" smtClean="0"/>
              <a:t> (1971)</a:t>
            </a:r>
            <a:endParaRPr lang="el-GR" sz="3200" dirty="0"/>
          </a:p>
        </p:txBody>
      </p:sp>
      <p:sp>
        <p:nvSpPr>
          <p:cNvPr id="3" name="2 - Θέση περιεχομένου"/>
          <p:cNvSpPr>
            <a:spLocks noGrp="1"/>
          </p:cNvSpPr>
          <p:nvPr>
            <p:ph idx="1"/>
          </p:nvPr>
        </p:nvSpPr>
        <p:spPr/>
        <p:txBody>
          <a:bodyPr>
            <a:normAutofit lnSpcReduction="10000"/>
          </a:bodyPr>
          <a:lstStyle/>
          <a:p>
            <a:pPr algn="just"/>
            <a:r>
              <a:rPr lang="el-GR" dirty="0" smtClean="0"/>
              <a:t>Πρόγραμμα προαγωγής ακαδημαϊκών ικανοτήτων και δεξιοτήτων διάρκειας 9 μηνών.</a:t>
            </a:r>
          </a:p>
          <a:p>
            <a:pPr algn="just">
              <a:buNone/>
            </a:pPr>
            <a:endParaRPr lang="el-GR" dirty="0" smtClean="0"/>
          </a:p>
          <a:p>
            <a:pPr algn="just"/>
            <a:r>
              <a:rPr lang="el-GR" dirty="0" smtClean="0"/>
              <a:t>Αφορούσε κυρίως τη γραφή και την ανάγνωση. </a:t>
            </a:r>
          </a:p>
          <a:p>
            <a:pPr algn="just">
              <a:buNone/>
            </a:pPr>
            <a:endParaRPr lang="el-GR" dirty="0" smtClean="0"/>
          </a:p>
          <a:p>
            <a:pPr algn="just"/>
            <a:r>
              <a:rPr lang="el-GR" dirty="0" smtClean="0"/>
              <a:t>Μετά το 2</a:t>
            </a:r>
            <a:r>
              <a:rPr lang="el-GR" baseline="30000" dirty="0" smtClean="0"/>
              <a:t>ο</a:t>
            </a:r>
            <a:r>
              <a:rPr lang="el-GR" dirty="0" smtClean="0"/>
              <a:t> σχολικό έτος, με την υλοποίηση του προγράμματος, διαπίστωσε ότι οι διαφορές είχαν περιοριστεί ανάμεσα στην πειραματική και την ομάδα ελέγχου. Διαφορές ανάμεσα στις δύο ομάδες υπήρχαν μόνο στην ανάγνωση.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Head Start</a:t>
            </a:r>
            <a:endParaRPr lang="el-GR" dirty="0"/>
          </a:p>
        </p:txBody>
      </p:sp>
      <p:sp>
        <p:nvSpPr>
          <p:cNvPr id="3" name="2 - Θέση περιεχομένου"/>
          <p:cNvSpPr>
            <a:spLocks noGrp="1"/>
          </p:cNvSpPr>
          <p:nvPr>
            <p:ph idx="1"/>
          </p:nvPr>
        </p:nvSpPr>
        <p:spPr/>
        <p:txBody>
          <a:bodyPr/>
          <a:lstStyle/>
          <a:p>
            <a:pPr algn="just"/>
            <a:r>
              <a:rPr lang="el-GR" dirty="0" smtClean="0"/>
              <a:t>Από τους πρώτους επιτυχείς ελέγχους του προγράμματος επισημαίνεται ότι οι εμπειρίες που αποκτήθηκαν οδήγησαν σε μια σημαντική αλλαγή του προγράμματος, </a:t>
            </a:r>
            <a:r>
              <a:rPr lang="el-GR" b="1" dirty="0" smtClean="0"/>
              <a:t>την ενίσχυση της συμμετοχής των γονέων στο ευρύτερο πρόγραμμα.</a:t>
            </a:r>
            <a:endParaRPr lang="el-G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571488"/>
          </a:xfrm>
        </p:spPr>
        <p:txBody>
          <a:bodyPr>
            <a:normAutofit/>
          </a:bodyPr>
          <a:lstStyle/>
          <a:p>
            <a:pPr algn="ctr"/>
            <a:r>
              <a:rPr lang="en-US" sz="3000" dirty="0" smtClean="0"/>
              <a:t>Head Start</a:t>
            </a:r>
            <a:endParaRPr lang="el-GR" sz="3000" dirty="0"/>
          </a:p>
        </p:txBody>
      </p:sp>
      <p:sp>
        <p:nvSpPr>
          <p:cNvPr id="3" name="2 - Θέση περιεχομένου"/>
          <p:cNvSpPr>
            <a:spLocks noGrp="1"/>
          </p:cNvSpPr>
          <p:nvPr>
            <p:ph idx="1"/>
          </p:nvPr>
        </p:nvSpPr>
        <p:spPr>
          <a:xfrm>
            <a:off x="457200" y="1785926"/>
            <a:ext cx="8229600" cy="4788610"/>
          </a:xfrm>
        </p:spPr>
        <p:txBody>
          <a:bodyPr>
            <a:normAutofit fontScale="92500" lnSpcReduction="20000"/>
          </a:bodyPr>
          <a:lstStyle/>
          <a:p>
            <a:pPr algn="just">
              <a:buNone/>
            </a:pPr>
            <a:r>
              <a:rPr lang="el-GR" dirty="0" smtClean="0"/>
              <a:t>	Οι μητέρες με χαμηλό κοινωνικοοικονομικό επίπεδο ανέφεραν ότι το επίπεδο συμμετοχής τους σχετιζόταν με:</a:t>
            </a:r>
          </a:p>
          <a:p>
            <a:pPr marL="624078" indent="-514350" algn="just">
              <a:buAutoNum type="arabicPeriod"/>
            </a:pPr>
            <a:r>
              <a:rPr lang="el-GR" dirty="0" smtClean="0"/>
              <a:t>το πόσο ευπρόσδεκτες αισθάνονταν στο προσχολικό κέντρο </a:t>
            </a:r>
            <a:r>
              <a:rPr lang="en-US" dirty="0" smtClean="0"/>
              <a:t>Head Start,</a:t>
            </a:r>
            <a:r>
              <a:rPr lang="el-GR" dirty="0" smtClean="0"/>
              <a:t> </a:t>
            </a:r>
          </a:p>
          <a:p>
            <a:pPr marL="624078" indent="-514350" algn="just">
              <a:buAutoNum type="arabicPeriod"/>
            </a:pPr>
            <a:r>
              <a:rPr lang="el-GR" dirty="0" smtClean="0"/>
              <a:t>τη δυνατότητα που είχαν να προσφέρουν εθελοντικά τη βοήθειά τους, αλλά και</a:t>
            </a:r>
          </a:p>
          <a:p>
            <a:pPr marL="624078" indent="-514350" algn="just">
              <a:buAutoNum type="arabicPeriod"/>
            </a:pPr>
            <a:r>
              <a:rPr lang="el-GR" dirty="0" smtClean="0"/>
              <a:t>κατά πόσο λαμβάνονταν υπόψη το εργασιακό τους πρόγραμμα. </a:t>
            </a:r>
          </a:p>
          <a:p>
            <a:pPr marL="624078" indent="-514350" algn="just">
              <a:buNone/>
            </a:pPr>
            <a:r>
              <a:rPr lang="el-GR" dirty="0" smtClean="0"/>
              <a:t>	Οι μητέρες που αισθάνθηκαν σεβασμό και εκτίμηση από τους παιδαγωγούς, συνέβαλαν θετικά στην προσχολική εκπαίδευση του παιδιού τους (Σακελλαρίου, 2008).</a:t>
            </a:r>
          </a:p>
          <a:p>
            <a:pPr marL="624078" indent="-514350">
              <a:buAutoNum type="arabicPeriod"/>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645866"/>
          </a:xfrm>
        </p:spPr>
        <p:txBody>
          <a:bodyPr>
            <a:normAutofit/>
          </a:bodyPr>
          <a:lstStyle/>
          <a:p>
            <a:pPr algn="just"/>
            <a:r>
              <a:rPr lang="el-GR" dirty="0" smtClean="0"/>
              <a:t>Άλλα προγράμματα-σταθμοί με μακροπρόθεσμα αποτελέσματα: </a:t>
            </a:r>
          </a:p>
          <a:p>
            <a:pPr algn="just">
              <a:buNone/>
            </a:pPr>
            <a:endParaRPr lang="el-GR" dirty="0" smtClean="0"/>
          </a:p>
          <a:p>
            <a:pPr algn="just">
              <a:buNone/>
            </a:pPr>
            <a:r>
              <a:rPr lang="el-GR" dirty="0" smtClean="0"/>
              <a:t>α) «</a:t>
            </a:r>
            <a:r>
              <a:rPr lang="en-US" dirty="0" smtClean="0"/>
              <a:t>School and home</a:t>
            </a:r>
            <a:r>
              <a:rPr lang="el-GR" dirty="0" smtClean="0"/>
              <a:t>: </a:t>
            </a:r>
            <a:r>
              <a:rPr lang="en-US" dirty="0" smtClean="0"/>
              <a:t>Focus on Achievement</a:t>
            </a:r>
            <a:r>
              <a:rPr lang="el-GR" dirty="0" smtClean="0"/>
              <a:t>» του </a:t>
            </a:r>
            <a:r>
              <a:rPr lang="en-US" dirty="0" smtClean="0"/>
              <a:t>Smith</a:t>
            </a:r>
            <a:r>
              <a:rPr lang="el-GR" dirty="0" smtClean="0"/>
              <a:t> (1968 ) και </a:t>
            </a:r>
          </a:p>
          <a:p>
            <a:pPr algn="just">
              <a:buNone/>
            </a:pPr>
            <a:endParaRPr lang="el-GR" dirty="0" smtClean="0"/>
          </a:p>
          <a:p>
            <a:pPr algn="just">
              <a:buNone/>
            </a:pPr>
            <a:r>
              <a:rPr lang="el-GR" dirty="0" smtClean="0"/>
              <a:t>β) το «</a:t>
            </a:r>
            <a:r>
              <a:rPr lang="en-US" dirty="0" smtClean="0"/>
              <a:t>Follow</a:t>
            </a:r>
            <a:r>
              <a:rPr lang="el-GR" dirty="0" smtClean="0"/>
              <a:t>-</a:t>
            </a:r>
            <a:r>
              <a:rPr lang="en-US" dirty="0" smtClean="0"/>
              <a:t>Through</a:t>
            </a:r>
            <a:r>
              <a:rPr lang="el-GR" dirty="0" smtClean="0"/>
              <a:t>» του </a:t>
            </a:r>
            <a:r>
              <a:rPr lang="en-US" dirty="0" err="1" smtClean="0"/>
              <a:t>Bronfenbrenner</a:t>
            </a:r>
            <a:r>
              <a:rPr lang="el-GR" dirty="0" smtClean="0"/>
              <a:t> (1975). </a:t>
            </a:r>
          </a:p>
          <a:p>
            <a:pPr algn="just">
              <a:buNone/>
            </a:pPr>
            <a:endParaRPr lang="el-GR" dirty="0" smtClean="0"/>
          </a:p>
          <a:p>
            <a:endParaRPr lang="el-GR" dirty="0" smtClean="0"/>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Τρόποι συνεργασίας μεταξύ γονέων και νηπιαγωγών (</a:t>
            </a:r>
            <a:r>
              <a:rPr lang="el-GR" dirty="0" err="1" smtClean="0"/>
              <a:t>Τάφα</a:t>
            </a:r>
            <a:r>
              <a:rPr lang="el-GR" dirty="0" smtClean="0"/>
              <a:t>, 2005)</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Γονείς επισκέπτονται το σχολείο, όπου παρακολουθούν σεμινάρια, συζητούν με τους άλλους γονείς και ενημερώνονται, </a:t>
            </a:r>
          </a:p>
          <a:p>
            <a:pPr algn="just"/>
            <a:r>
              <a:rPr lang="el-GR" dirty="0" smtClean="0"/>
              <a:t>οι παιδαγωγοί επισκέπτονται τους γονείς στο σπίτι, για να συζητήσουν μαζί τους και να τους δώσουν οδηγίες πώς να χειρίζονται τα βιβλία και το έντυπο υλικό, προκειμένου να βοηθήσουν την ανάδυση του γραπτού λόγου,</a:t>
            </a:r>
          </a:p>
          <a:p>
            <a:pPr algn="just"/>
            <a:r>
              <a:rPr lang="el-GR" dirty="0" smtClean="0"/>
              <a:t>άλλοτε οι γονείς επισκέπτονται το σχολείο και άλλοτε οι παιδαγωγοί επισκέπτονται τους γονείς στο σπίτι.</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714488"/>
            <a:ext cx="8229600" cy="4860048"/>
          </a:xfrm>
        </p:spPr>
        <p:txBody>
          <a:bodyPr>
            <a:normAutofit/>
          </a:bodyPr>
          <a:lstStyle/>
          <a:p>
            <a:pPr algn="just"/>
            <a:r>
              <a:rPr lang="el-GR" dirty="0" smtClean="0"/>
              <a:t>Από τα προγράμματα προσχολικής αγωγής και εκπαίδευσης η αποτελεσματικότητα των οποίων έχει αποδειχτεί, φαίνεται ότι αυτή οφείλεται σε μεγάλο βαθμό στην προσαρμογή των προγραμμάτων στις ειδικές ανάγκες των γονέων (</a:t>
            </a:r>
            <a:r>
              <a:rPr lang="el-GR" dirty="0" err="1" smtClean="0"/>
              <a:t>Χρυσαφίδης</a:t>
            </a:r>
            <a:r>
              <a:rPr lang="el-GR" dirty="0" smtClean="0"/>
              <a:t>, 2002).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645866"/>
          </a:xfrm>
        </p:spPr>
        <p:txBody>
          <a:bodyPr>
            <a:normAutofit/>
          </a:bodyPr>
          <a:lstStyle/>
          <a:p>
            <a:pPr algn="just">
              <a:buNone/>
            </a:pPr>
            <a:endParaRPr lang="el-GR" dirty="0" smtClean="0"/>
          </a:p>
          <a:p>
            <a:pPr algn="just"/>
            <a:r>
              <a:rPr lang="el-GR" dirty="0" smtClean="0"/>
              <a:t>Απαραίτητη προϋπόθεση η ειδική εκπαίδευση και επιμόρφωση των παιδαγωγών της προσχολικής ηλικίας, ώστε να ανταποκριθούν στο διπλό τους ρόλο, ως εκπαιδευτές γονέων και παιδιών.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428628"/>
          </a:xfrm>
        </p:spPr>
        <p:txBody>
          <a:bodyPr>
            <a:normAutofit fontScale="90000"/>
          </a:bodyPr>
          <a:lstStyle/>
          <a:p>
            <a:pPr algn="ctr"/>
            <a:r>
              <a:rPr lang="en-US" sz="2800" dirty="0" err="1" smtClean="0"/>
              <a:t>Sakellariou</a:t>
            </a:r>
            <a:r>
              <a:rPr lang="el-GR" sz="2800" dirty="0" smtClean="0"/>
              <a:t> (2007)</a:t>
            </a:r>
            <a:endParaRPr lang="el-GR" sz="2800" dirty="0"/>
          </a:p>
        </p:txBody>
      </p:sp>
      <p:sp>
        <p:nvSpPr>
          <p:cNvPr id="3" name="2 - Θέση περιεχομένου"/>
          <p:cNvSpPr>
            <a:spLocks noGrp="1"/>
          </p:cNvSpPr>
          <p:nvPr>
            <p:ph idx="1"/>
          </p:nvPr>
        </p:nvSpPr>
        <p:spPr>
          <a:xfrm>
            <a:off x="457200" y="1214422"/>
            <a:ext cx="8229600" cy="5500726"/>
          </a:xfrm>
        </p:spPr>
        <p:txBody>
          <a:bodyPr>
            <a:noAutofit/>
          </a:bodyPr>
          <a:lstStyle/>
          <a:p>
            <a:pPr algn="just"/>
            <a:r>
              <a:rPr lang="el-GR" sz="1800" dirty="0" smtClean="0"/>
              <a:t>Έρευνα σε 673 γονείς παιδιών προσχολικής ηλικίας</a:t>
            </a:r>
          </a:p>
          <a:p>
            <a:pPr algn="just"/>
            <a:r>
              <a:rPr lang="el-GR" sz="1800" dirty="0" smtClean="0"/>
              <a:t>Στόχος η διερεύνηση της στάσης των γονέων (αρνητικής ή θετικής) απέναντι στο νηπιαγωγείο και πόσο αυτή επηρεάζεται από τα κοινωνιολογικά τους χαρακτηριστικά και την ποιότητα επικοινωνίας με το νηπιαγωγό. </a:t>
            </a:r>
          </a:p>
          <a:p>
            <a:pPr algn="just">
              <a:buNone/>
            </a:pPr>
            <a:r>
              <a:rPr lang="el-GR" sz="1800" dirty="0" smtClean="0"/>
              <a:t>	</a:t>
            </a:r>
            <a:r>
              <a:rPr lang="el-GR" sz="1900" dirty="0" smtClean="0"/>
              <a:t>Κατέδειξε: </a:t>
            </a:r>
          </a:p>
          <a:p>
            <a:pPr algn="just">
              <a:buNone/>
            </a:pPr>
            <a:r>
              <a:rPr lang="el-GR" sz="1900" dirty="0" smtClean="0"/>
              <a:t>α)  θετική στάση και μεγάλο βαθμό ικανοποίησης από το νηπιαγωγείο από τη συντριπτική πλειοψηφία των γονέων, παρόλο που ελάχιστα επισκέπτονταν το νηπιαγωγείο για ενημέρωση  σχετικά με το παιδί τους ή για τις δραστηριότητες του νηπιαγωγείου.     </a:t>
            </a:r>
          </a:p>
          <a:p>
            <a:pPr algn="just">
              <a:buNone/>
            </a:pPr>
            <a:r>
              <a:rPr lang="el-GR" sz="1900" dirty="0" smtClean="0"/>
              <a:t>β) διαφοροποίηση ως προς το φύλο, </a:t>
            </a:r>
          </a:p>
          <a:p>
            <a:pPr algn="just">
              <a:buNone/>
            </a:pPr>
            <a:r>
              <a:rPr lang="el-GR" sz="1900" dirty="0" smtClean="0"/>
              <a:t>γ) ότι γονείς μεσαίου μορφωτικού επιπέδου δηλώνουν κατά πλειοψηφία ότι το νηπιαγωγείο ανταποκρίνεται στο σκοπό του, ενώ γονείς ανώτερου μορφωτικού επιπέδου διατηρούν επιφυλάξεις. Παρόμοια απαντούν και οι γονείς που έχουν κορίτσια,</a:t>
            </a:r>
          </a:p>
          <a:p>
            <a:pPr algn="just">
              <a:buNone/>
            </a:pPr>
            <a:r>
              <a:rPr lang="el-GR" sz="1900" dirty="0" smtClean="0"/>
              <a:t>δ) ο παράγοντας προσωπικότητα διαδραματίζει σημαντικό ρόλο στο πώς οι γονείς συμμετέχουν στα προσχολικά προγράμματα (βλ. σχ. Σακελλαρίου, 2008).</a:t>
            </a:r>
            <a:endParaRPr lang="el-GR" sz="19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714380"/>
          </a:xfrm>
        </p:spPr>
        <p:txBody>
          <a:bodyPr>
            <a:normAutofit/>
          </a:bodyPr>
          <a:lstStyle/>
          <a:p>
            <a:pPr algn="ctr"/>
            <a:r>
              <a:rPr lang="en-US" sz="3000" dirty="0" err="1" smtClean="0"/>
              <a:t>Radin</a:t>
            </a:r>
            <a:r>
              <a:rPr lang="el-GR" sz="3000" dirty="0" smtClean="0"/>
              <a:t> (1972) </a:t>
            </a:r>
            <a:endParaRPr lang="el-GR" sz="3000" dirty="0"/>
          </a:p>
        </p:txBody>
      </p:sp>
      <p:sp>
        <p:nvSpPr>
          <p:cNvPr id="3" name="2 - Θέση περιεχομένου"/>
          <p:cNvSpPr>
            <a:spLocks noGrp="1"/>
          </p:cNvSpPr>
          <p:nvPr>
            <p:ph idx="1"/>
          </p:nvPr>
        </p:nvSpPr>
        <p:spPr>
          <a:xfrm>
            <a:off x="457200" y="1285860"/>
            <a:ext cx="8229600" cy="5288676"/>
          </a:xfrm>
        </p:spPr>
        <p:txBody>
          <a:bodyPr>
            <a:noAutofit/>
          </a:bodyPr>
          <a:lstStyle/>
          <a:p>
            <a:pPr algn="just"/>
            <a:r>
              <a:rPr lang="el-GR" sz="2300" dirty="0" smtClean="0"/>
              <a:t>Πειραματική έρευνα σε 36 παιδιά με υψηλό δείκτη νοημοσύνης. </a:t>
            </a:r>
          </a:p>
          <a:p>
            <a:pPr algn="just"/>
            <a:r>
              <a:rPr lang="el-GR" sz="2300" dirty="0" smtClean="0"/>
              <a:t>Δύο πειραματικές ομάδες και μία ελέγχου. Όλα τα παιδιά φοιτούσαν στο ίδιο νηπιαγωγείο.</a:t>
            </a:r>
          </a:p>
          <a:p>
            <a:pPr algn="just"/>
            <a:r>
              <a:rPr lang="el-GR" sz="2300" dirty="0" smtClean="0"/>
              <a:t> Η </a:t>
            </a:r>
            <a:r>
              <a:rPr lang="el-GR" sz="2300" dirty="0" err="1" smtClean="0"/>
              <a:t>α΄</a:t>
            </a:r>
            <a:r>
              <a:rPr lang="el-GR" sz="2300" dirty="0" smtClean="0"/>
              <a:t> και η </a:t>
            </a:r>
            <a:r>
              <a:rPr lang="el-GR" sz="2300" dirty="0" err="1" smtClean="0"/>
              <a:t>β΄</a:t>
            </a:r>
            <a:r>
              <a:rPr lang="el-GR" sz="2300" dirty="0" smtClean="0"/>
              <a:t> ομάδα συμμετείχαν σε ένα πρόγραμμα που προωθούσε τη γλωσσική και τη γνωστική ανάπτυξη των παιδιών. Στην </a:t>
            </a:r>
            <a:r>
              <a:rPr lang="el-GR" sz="2300" dirty="0" err="1" smtClean="0"/>
              <a:t>α΄</a:t>
            </a:r>
            <a:r>
              <a:rPr lang="el-GR" sz="2300" dirty="0" smtClean="0"/>
              <a:t> ομάδα παιδιών προστέθηκε επιπλέον ένα πρόγραμμα παροχής συμβουλών στις μητέρες τους, για σχετική εργασία στο σπίτι. </a:t>
            </a:r>
          </a:p>
          <a:p>
            <a:pPr algn="just"/>
            <a:r>
              <a:rPr lang="el-GR" sz="2300" dirty="0" smtClean="0"/>
              <a:t>Τα αποτελέσματα της έρευνας κατέδειξαν ότι τα παιδιά των οποίων οι μητέρες ενισχύθηκαν συμβουλευτικά, υπερείχαν σημαντικά από τα παιδιά των δύο άλλων ομάδων. Υπήρξε, δηλαδή, άνοδος του δείκτη νοημοσύνης κατά 14,3 μονάδες, έναντι 5,6 και 7,1 μονάδων των άλλων παιδιών (</a:t>
            </a:r>
            <a:r>
              <a:rPr lang="en-US" sz="2400" dirty="0" err="1" smtClean="0"/>
              <a:t>Radin</a:t>
            </a:r>
            <a:r>
              <a:rPr lang="el-GR" sz="2400" dirty="0" smtClean="0"/>
              <a:t>, 1972 στο Σακελλαρίου, 2008) </a:t>
            </a:r>
            <a:r>
              <a:rPr lang="el-GR" sz="2300" dirty="0" smtClean="0"/>
              <a:t>. </a:t>
            </a:r>
          </a:p>
          <a:p>
            <a:pPr>
              <a:buNone/>
            </a:pPr>
            <a:endParaRPr lang="el-GR"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85794"/>
            <a:ext cx="8229600" cy="1000132"/>
          </a:xfrm>
        </p:spPr>
        <p:txBody>
          <a:bodyPr>
            <a:normAutofit fontScale="90000"/>
          </a:bodyPr>
          <a:lstStyle/>
          <a:p>
            <a:pPr algn="just"/>
            <a:r>
              <a:rPr lang="en-US" sz="3300" dirty="0" err="1" smtClean="0"/>
              <a:t>Levenstein</a:t>
            </a:r>
            <a:r>
              <a:rPr lang="en-US" sz="3300" dirty="0" smtClean="0"/>
              <a:t> </a:t>
            </a:r>
            <a:r>
              <a:rPr lang="el-GR" sz="3300" dirty="0" smtClean="0"/>
              <a:t>&amp; </a:t>
            </a:r>
            <a:r>
              <a:rPr lang="en-US" sz="3300" dirty="0" err="1" smtClean="0"/>
              <a:t>Sunley</a:t>
            </a:r>
            <a:r>
              <a:rPr lang="el-GR" sz="3300" dirty="0" smtClean="0"/>
              <a:t>   </a:t>
            </a:r>
            <a:r>
              <a:rPr lang="en-US" sz="3300" dirty="0" err="1" smtClean="0"/>
              <a:t>Levenstein</a:t>
            </a:r>
            <a:r>
              <a:rPr lang="el-GR" sz="3300" dirty="0" smtClean="0"/>
              <a:t> (1968)</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500174"/>
            <a:ext cx="8229600" cy="5074362"/>
          </a:xfrm>
        </p:spPr>
        <p:txBody>
          <a:bodyPr>
            <a:normAutofit fontScale="92500" lnSpcReduction="10000"/>
          </a:bodyPr>
          <a:lstStyle/>
          <a:p>
            <a:pPr algn="just"/>
            <a:r>
              <a:rPr lang="el-GR" dirty="0" smtClean="0"/>
              <a:t>Μπορούν να αντισταθμιστούν ελλείψεις νοητικής ανάπτυξης μέσω της πρώιμης λειτουργικής αλληλεπίδρασης μητέρας-παιδιού;</a:t>
            </a:r>
          </a:p>
          <a:p>
            <a:pPr algn="just"/>
            <a:r>
              <a:rPr lang="el-GR" dirty="0" smtClean="0"/>
              <a:t>Διάρκεια προγράμματος 4 μήνες</a:t>
            </a:r>
          </a:p>
          <a:p>
            <a:pPr algn="just"/>
            <a:r>
              <a:rPr lang="el-GR" dirty="0" smtClean="0"/>
              <a:t>Συμμετείχαν μητέρες με παιδιά ηλικίας 2 ετών</a:t>
            </a:r>
          </a:p>
          <a:p>
            <a:pPr algn="just"/>
            <a:r>
              <a:rPr lang="el-GR" dirty="0" smtClean="0"/>
              <a:t>Το πρόγραμμα είχε ως προϋπόθεση επισκέψεις στο σπίτι. Κατά τη διάρκεια των επισκέψεων αυτών δίνονταν στα παιδιά και στις μητέρες τους παιχνίδια ή διάφορα βιβλία. </a:t>
            </a:r>
          </a:p>
          <a:p>
            <a:pPr algn="just"/>
            <a:r>
              <a:rPr lang="el-GR" dirty="0" smtClean="0"/>
              <a:t>Τα αποτελέσματα έδειξαν </a:t>
            </a:r>
            <a:r>
              <a:rPr lang="el-GR" u="sng" dirty="0" smtClean="0"/>
              <a:t>βελτίωση του Δ.Ν. των παιδιών και των μητέρων</a:t>
            </a:r>
            <a:r>
              <a:rPr lang="el-GR" dirty="0" smtClean="0"/>
              <a:t> της πειραματικής ομάδας (</a:t>
            </a:r>
            <a:r>
              <a:rPr lang="en-US" dirty="0" err="1" smtClean="0"/>
              <a:t>Levenstein</a:t>
            </a:r>
            <a:r>
              <a:rPr lang="en-US" dirty="0" smtClean="0"/>
              <a:t> </a:t>
            </a:r>
            <a:r>
              <a:rPr lang="el-GR" dirty="0" smtClean="0"/>
              <a:t>&amp; </a:t>
            </a:r>
            <a:r>
              <a:rPr lang="en-US" dirty="0" err="1" smtClean="0"/>
              <a:t>Sunley</a:t>
            </a:r>
            <a:r>
              <a:rPr lang="el-GR" dirty="0" smtClean="0"/>
              <a:t>   </a:t>
            </a:r>
            <a:r>
              <a:rPr lang="en-US" dirty="0" err="1" smtClean="0"/>
              <a:t>Levenstein</a:t>
            </a:r>
            <a:r>
              <a:rPr lang="el-GR" dirty="0" smtClean="0"/>
              <a:t>, 1968 στο Σακελλαρίου, 2008).</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r>
              <a:rPr lang="el-GR" dirty="0" smtClean="0"/>
              <a:t>Ποιοι παράγοντες περιορίζουν τις ευκαιρίες των παιδιών για μάθηση:</a:t>
            </a:r>
            <a:endParaRPr lang="el-GR" dirty="0"/>
          </a:p>
        </p:txBody>
      </p:sp>
      <p:sp>
        <p:nvSpPr>
          <p:cNvPr id="3" name="2 - Θέση περιεχομένου"/>
          <p:cNvSpPr>
            <a:spLocks noGrp="1"/>
          </p:cNvSpPr>
          <p:nvPr>
            <p:ph idx="1"/>
          </p:nvPr>
        </p:nvSpPr>
        <p:spPr/>
        <p:txBody>
          <a:bodyPr>
            <a:normAutofit lnSpcReduction="10000"/>
          </a:bodyPr>
          <a:lstStyle/>
          <a:p>
            <a:pPr lvl="0" algn="just"/>
            <a:r>
              <a:rPr lang="el-GR" dirty="0" smtClean="0"/>
              <a:t>η οικονομική κατάσταση της οικογένειας,</a:t>
            </a:r>
          </a:p>
          <a:p>
            <a:pPr lvl="0" algn="just"/>
            <a:r>
              <a:rPr lang="el-GR" dirty="0" smtClean="0"/>
              <a:t>η δομή της οικογένειας (</a:t>
            </a:r>
            <a:r>
              <a:rPr lang="el-GR" dirty="0" err="1" smtClean="0"/>
              <a:t>μονογονεϊκή</a:t>
            </a:r>
            <a:r>
              <a:rPr lang="el-GR" dirty="0" smtClean="0"/>
              <a:t>, τριμελής, πολυμελής κλπ.)</a:t>
            </a:r>
          </a:p>
          <a:p>
            <a:pPr lvl="0" algn="just"/>
            <a:r>
              <a:rPr lang="el-GR" dirty="0" smtClean="0"/>
              <a:t>το μορφωτικό επίπεδο των γονέων,</a:t>
            </a:r>
          </a:p>
          <a:p>
            <a:pPr lvl="0" algn="just"/>
            <a:r>
              <a:rPr lang="el-GR" dirty="0" smtClean="0"/>
              <a:t>ο βαθμός εμπλοκής των γονέων στην εκπαίδευση των παιδιών τους και</a:t>
            </a:r>
          </a:p>
          <a:p>
            <a:pPr algn="just"/>
            <a:r>
              <a:rPr lang="el-GR" dirty="0" smtClean="0"/>
              <a:t>οι συναισθηματικοί δεσμοί που αναπτύσσονται ανάμεσα στο παιδί και τους γονείς κατά πρώτον και στο παιδί και τα άλλα μέλη της οικογένειας κατά δεύτερον.</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642942"/>
          </a:xfrm>
        </p:spPr>
        <p:txBody>
          <a:bodyPr>
            <a:normAutofit/>
          </a:bodyPr>
          <a:lstStyle/>
          <a:p>
            <a:pPr algn="ctr"/>
            <a:r>
              <a:rPr lang="en-US" sz="3000" dirty="0" smtClean="0"/>
              <a:t>Elliot</a:t>
            </a:r>
            <a:r>
              <a:rPr lang="el-GR" sz="3000" dirty="0" smtClean="0"/>
              <a:t> &amp; </a:t>
            </a:r>
            <a:r>
              <a:rPr lang="en-US" sz="3000" dirty="0" err="1" smtClean="0"/>
              <a:t>Hewison</a:t>
            </a:r>
            <a:r>
              <a:rPr lang="en-US" sz="3000" dirty="0" smtClean="0"/>
              <a:t> </a:t>
            </a:r>
            <a:r>
              <a:rPr lang="el-GR" sz="3000" dirty="0" smtClean="0"/>
              <a:t>(1994)</a:t>
            </a:r>
            <a:endParaRPr lang="el-GR" sz="3000" dirty="0"/>
          </a:p>
        </p:txBody>
      </p:sp>
      <p:sp>
        <p:nvSpPr>
          <p:cNvPr id="3" name="2 - Θέση περιεχομένου"/>
          <p:cNvSpPr>
            <a:spLocks noGrp="1"/>
          </p:cNvSpPr>
          <p:nvPr>
            <p:ph idx="1"/>
          </p:nvPr>
        </p:nvSpPr>
        <p:spPr>
          <a:xfrm>
            <a:off x="457200" y="1285860"/>
            <a:ext cx="8229600" cy="5288676"/>
          </a:xfrm>
        </p:spPr>
        <p:txBody>
          <a:bodyPr/>
          <a:lstStyle/>
          <a:p>
            <a:pPr algn="just"/>
            <a:r>
              <a:rPr lang="el-GR" dirty="0" smtClean="0"/>
              <a:t>Οι μορφωτικές συνήθειες των γονέων και τα υλικά που παρέχουν στα παιδιά τους στο σπίτι, σχετίζονται με την ανάπτυξη της σχολικής ετοιμότητάς τους. </a:t>
            </a:r>
          </a:p>
          <a:p>
            <a:pPr algn="just">
              <a:buNone/>
            </a:pPr>
            <a:endParaRPr lang="el-GR" dirty="0" smtClean="0"/>
          </a:p>
          <a:p>
            <a:pPr algn="just"/>
            <a:r>
              <a:rPr lang="el-GR" dirty="0" smtClean="0"/>
              <a:t>Η κοινή ανάγνωση των βιβλίων από τα παιδιά και τους γονείς είναι πηγή συζητήσεων και συμβάλλει στη γλωσσική ανάπτυξη των παιδιών (</a:t>
            </a:r>
            <a:r>
              <a:rPr lang="en-US" dirty="0" smtClean="0"/>
              <a:t>Elliot</a:t>
            </a:r>
            <a:r>
              <a:rPr lang="el-GR" dirty="0" smtClean="0"/>
              <a:t> &amp; </a:t>
            </a:r>
            <a:r>
              <a:rPr lang="en-US" dirty="0" err="1" smtClean="0"/>
              <a:t>Hewison</a:t>
            </a:r>
            <a:r>
              <a:rPr lang="el-GR" dirty="0" smtClean="0"/>
              <a:t>, 1994 στο Σακελλαρίου, 2008).</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err="1" smtClean="0"/>
              <a:t>Howes</a:t>
            </a:r>
            <a:r>
              <a:rPr lang="el-GR" dirty="0" smtClean="0"/>
              <a:t>, </a:t>
            </a:r>
            <a:r>
              <a:rPr lang="en-US" dirty="0" smtClean="0"/>
              <a:t>Matheson</a:t>
            </a:r>
            <a:r>
              <a:rPr lang="el-GR" dirty="0" smtClean="0"/>
              <a:t> &amp;</a:t>
            </a:r>
            <a:r>
              <a:rPr lang="en-US" dirty="0" smtClean="0"/>
              <a:t>Hamilton</a:t>
            </a:r>
            <a:r>
              <a:rPr lang="el-GR" dirty="0" smtClean="0"/>
              <a:t> (1994)</a:t>
            </a:r>
            <a:endParaRPr lang="el-GR" dirty="0"/>
          </a:p>
        </p:txBody>
      </p:sp>
      <p:sp>
        <p:nvSpPr>
          <p:cNvPr id="3" name="2 - Θέση περιεχομένου"/>
          <p:cNvSpPr>
            <a:spLocks noGrp="1"/>
          </p:cNvSpPr>
          <p:nvPr>
            <p:ph idx="1"/>
          </p:nvPr>
        </p:nvSpPr>
        <p:spPr/>
        <p:txBody>
          <a:bodyPr/>
          <a:lstStyle/>
          <a:p>
            <a:pPr algn="just"/>
            <a:r>
              <a:rPr lang="el-GR" dirty="0" smtClean="0"/>
              <a:t>Η κοινή ανάγνωση των βιβλίων από τα παιδιά και τους γονείς βοηθά στην ανάπτυξη βασικών κοινωνικών δεξιοτήτων, όπως είναι η αλληλεπίδραση, η </a:t>
            </a:r>
            <a:r>
              <a:rPr lang="el-GR" dirty="0" err="1" smtClean="0"/>
              <a:t>αυτοέκφραση</a:t>
            </a:r>
            <a:r>
              <a:rPr lang="el-GR" dirty="0" smtClean="0"/>
              <a:t>, η αυτοσυγκράτηση (</a:t>
            </a:r>
            <a:r>
              <a:rPr lang="en-US" dirty="0" err="1" smtClean="0"/>
              <a:t>Howes</a:t>
            </a:r>
            <a:r>
              <a:rPr lang="el-GR" dirty="0" smtClean="0"/>
              <a:t>, </a:t>
            </a:r>
            <a:r>
              <a:rPr lang="en-US" dirty="0" smtClean="0"/>
              <a:t>Matheson</a:t>
            </a:r>
            <a:r>
              <a:rPr lang="el-GR" dirty="0" smtClean="0"/>
              <a:t> &amp; </a:t>
            </a:r>
            <a:r>
              <a:rPr lang="en-US" dirty="0" smtClean="0"/>
              <a:t>Hamilton</a:t>
            </a:r>
            <a:r>
              <a:rPr lang="el-GR" dirty="0" smtClean="0"/>
              <a:t>, 1994, στο Σακελλαρίου 2008).</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642942"/>
          </a:xfrm>
        </p:spPr>
        <p:txBody>
          <a:bodyPr>
            <a:normAutofit/>
          </a:bodyPr>
          <a:lstStyle/>
          <a:p>
            <a:pPr algn="ctr"/>
            <a:r>
              <a:rPr lang="en-US" sz="3000" dirty="0" err="1" smtClean="0"/>
              <a:t>Sakellariou</a:t>
            </a:r>
            <a:r>
              <a:rPr lang="el-GR" sz="3000" dirty="0" smtClean="0"/>
              <a:t> &amp; </a:t>
            </a:r>
            <a:r>
              <a:rPr lang="en-US" sz="3000" dirty="0" err="1" smtClean="0"/>
              <a:t>Rentzou</a:t>
            </a:r>
            <a:r>
              <a:rPr lang="en-US" sz="3000" dirty="0" smtClean="0"/>
              <a:t> </a:t>
            </a:r>
            <a:r>
              <a:rPr lang="el-GR" sz="3000" dirty="0" smtClean="0"/>
              <a:t>(2007)</a:t>
            </a:r>
            <a:endParaRPr lang="el-GR" sz="3000" dirty="0"/>
          </a:p>
        </p:txBody>
      </p:sp>
      <p:sp>
        <p:nvSpPr>
          <p:cNvPr id="3" name="2 - Θέση περιεχομένου"/>
          <p:cNvSpPr>
            <a:spLocks noGrp="1"/>
          </p:cNvSpPr>
          <p:nvPr>
            <p:ph idx="1"/>
          </p:nvPr>
        </p:nvSpPr>
        <p:spPr>
          <a:xfrm>
            <a:off x="457200" y="1428736"/>
            <a:ext cx="8229600" cy="5145800"/>
          </a:xfrm>
        </p:spPr>
        <p:txBody>
          <a:bodyPr>
            <a:normAutofit fontScale="92500" lnSpcReduction="20000"/>
          </a:bodyPr>
          <a:lstStyle/>
          <a:p>
            <a:pPr algn="just">
              <a:buNone/>
            </a:pPr>
            <a:r>
              <a:rPr lang="el-GR" dirty="0" smtClean="0"/>
              <a:t>	Διερεύνησαν τους τύπους συμμετοχής που υιοθετούν τόσο οι γονείς όσο και οι νηπιαγωγοί στους ελληνικούς προσχολικούς σταθμούς. Βρήκαν τα εξής:</a:t>
            </a:r>
          </a:p>
          <a:p>
            <a:pPr lvl="0" algn="just"/>
            <a:r>
              <a:rPr lang="el-GR" dirty="0" smtClean="0"/>
              <a:t>Γονείς και παιδαγωγοί επικοινωνούν κυρίως μέσα από άτυπες μορφές επικοινωνία ς και συνεργασίας,</a:t>
            </a:r>
          </a:p>
          <a:p>
            <a:pPr lvl="0" algn="just"/>
            <a:r>
              <a:rPr lang="el-GR" dirty="0" smtClean="0"/>
              <a:t> Δεν υπάρχει μεγάλη ενθάρρυνση από τους παιδαγωγούς για καλύτερη συνεργασία,</a:t>
            </a:r>
          </a:p>
          <a:p>
            <a:pPr lvl="0" algn="just"/>
            <a:r>
              <a:rPr lang="el-GR" dirty="0" smtClean="0"/>
              <a:t>Γενικά οι γονείς στους ελληνικούς προσχολικούς σταθμούς έχουν έναν περιφερειακό και συμβατικό ρόλο και ο σχεδιασμός της εκπαιδευτικής διαδικασίας παραμένει αποκλειστικά καθήκον του παιδαγωγού και τέλος,</a:t>
            </a:r>
          </a:p>
          <a:p>
            <a:pPr lvl="0" algn="just"/>
            <a:r>
              <a:rPr lang="el-GR" dirty="0" smtClean="0"/>
              <a:t>Δεν υπάρχουν στην Ελλάδα μοντέλα επίσημης επικοινωνίας μεταξύ γονέων και παιδαγωγών.</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714380"/>
          </a:xfrm>
        </p:spPr>
        <p:txBody>
          <a:bodyPr>
            <a:normAutofit fontScale="90000"/>
          </a:bodyPr>
          <a:lstStyle/>
          <a:p>
            <a:pPr algn="ctr"/>
            <a:r>
              <a:rPr lang="el-GR" dirty="0" smtClean="0"/>
              <a:t> </a:t>
            </a:r>
            <a:r>
              <a:rPr lang="el-GR" sz="3300" dirty="0" err="1" smtClean="0"/>
              <a:t>Μανωλίτσης</a:t>
            </a:r>
            <a:r>
              <a:rPr lang="en-US" sz="3300" dirty="0" smtClean="0"/>
              <a:t> (2004)</a:t>
            </a:r>
            <a:r>
              <a:rPr lang="el-GR" sz="3300" dirty="0" smtClean="0"/>
              <a:t/>
            </a:r>
            <a:br>
              <a:rPr lang="el-GR" sz="3300" dirty="0" smtClean="0"/>
            </a:br>
            <a:endParaRPr lang="el-GR" sz="3300" dirty="0"/>
          </a:p>
        </p:txBody>
      </p:sp>
      <p:sp>
        <p:nvSpPr>
          <p:cNvPr id="3" name="2 - Θέση περιεχομένου"/>
          <p:cNvSpPr>
            <a:spLocks noGrp="1"/>
          </p:cNvSpPr>
          <p:nvPr>
            <p:ph idx="1"/>
          </p:nvPr>
        </p:nvSpPr>
        <p:spPr>
          <a:xfrm>
            <a:off x="457200" y="1285860"/>
            <a:ext cx="8229600" cy="5288676"/>
          </a:xfrm>
        </p:spPr>
        <p:txBody>
          <a:bodyPr>
            <a:normAutofit fontScale="92500" lnSpcReduction="10000"/>
          </a:bodyPr>
          <a:lstStyle/>
          <a:p>
            <a:pPr algn="just"/>
            <a:r>
              <a:rPr lang="el-GR" dirty="0" smtClean="0"/>
              <a:t>Διερεύνηση του βαθμού και της μορφής της </a:t>
            </a:r>
            <a:r>
              <a:rPr lang="el-GR" dirty="0" err="1" smtClean="0"/>
              <a:t>γονεϊκής</a:t>
            </a:r>
            <a:r>
              <a:rPr lang="el-GR" dirty="0" smtClean="0"/>
              <a:t> εμπλοκής στην ελληνική προσχολική αγωγή. </a:t>
            </a:r>
          </a:p>
          <a:p>
            <a:pPr algn="just"/>
            <a:r>
              <a:rPr lang="el-GR" dirty="0" smtClean="0"/>
              <a:t>271 γονείς παιδιών ηλικίας 4-6 ετών, τα οποία φοιτούσαν σε νηπιαγωγεία και παιδικούς σταθμούς της Κρήτης. </a:t>
            </a:r>
          </a:p>
          <a:p>
            <a:pPr algn="just"/>
            <a:r>
              <a:rPr lang="el-GR" dirty="0" smtClean="0"/>
              <a:t>Προέκυψε ότι: α) η επαφή των γονέων με το νηπιαγωγείο ή τον παιδικό σταθμό είναι μικρού βαθμού και</a:t>
            </a:r>
          </a:p>
          <a:p>
            <a:pPr algn="just"/>
            <a:r>
              <a:rPr lang="el-GR" dirty="0" smtClean="0"/>
              <a:t>β) ορισμένες από τις μορφές της </a:t>
            </a:r>
            <a:r>
              <a:rPr lang="el-GR" dirty="0" err="1" smtClean="0"/>
              <a:t>γονεϊκής</a:t>
            </a:r>
            <a:r>
              <a:rPr lang="el-GR" dirty="0" smtClean="0"/>
              <a:t> εμπλοκής επηρεάζονται από διάφορες μεταβλητές, όπως είναι το φύλο του γονέα, το προσχολικό ίδρυμα φοίτησης του παιδιού και το μορφωτικό επίπεδο της μητέρας.</a:t>
            </a:r>
          </a:p>
          <a:p>
            <a:endParaRPr lang="el-GR" dirty="0" smtClean="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p:cNvSpPr>
            <a:spLocks noGrp="1"/>
          </p:cNvSpPr>
          <p:nvPr>
            <p:ph type="title"/>
          </p:nvPr>
        </p:nvSpPr>
        <p:spPr/>
        <p:txBody>
          <a:bodyPr/>
          <a:lstStyle/>
          <a:p>
            <a:r>
              <a:rPr lang="el-GR" sz="3000" smtClean="0"/>
              <a:t>Για να είναι αποτελεσματική η συνεργασία οικογένειας-νηπιαγωγείου πρέπει:</a:t>
            </a:r>
          </a:p>
        </p:txBody>
      </p:sp>
      <p:sp>
        <p:nvSpPr>
          <p:cNvPr id="3" name="2 - Θέση περιεχομένου"/>
          <p:cNvSpPr>
            <a:spLocks noGrp="1"/>
          </p:cNvSpPr>
          <p:nvPr>
            <p:ph idx="1"/>
          </p:nvPr>
        </p:nvSpPr>
        <p:spPr/>
        <p:txBody>
          <a:bodyPr>
            <a:normAutofit fontScale="70000" lnSpcReduction="20000"/>
          </a:bodyPr>
          <a:lstStyle/>
          <a:p>
            <a:pPr marL="365760" indent="-256032" algn="just" fontAlgn="auto">
              <a:spcAft>
                <a:spcPts val="0"/>
              </a:spcAft>
              <a:buClr>
                <a:schemeClr val="accent3"/>
              </a:buClr>
              <a:buFont typeface="Georgia"/>
              <a:buChar char="•"/>
              <a:defRPr/>
            </a:pPr>
            <a:r>
              <a:rPr lang="el-GR" dirty="0" smtClean="0"/>
              <a:t>να βασίζεται στον αμοιβαίο σεβασμό και την εμπιστοσύνη,</a:t>
            </a:r>
          </a:p>
          <a:p>
            <a:pPr marL="365760" indent="-256032" algn="just" fontAlgn="auto">
              <a:spcAft>
                <a:spcPts val="0"/>
              </a:spcAft>
              <a:buClr>
                <a:schemeClr val="accent3"/>
              </a:buClr>
              <a:buFont typeface="Georgia"/>
              <a:buChar char="•"/>
              <a:defRPr/>
            </a:pPr>
            <a:r>
              <a:rPr lang="el-GR" dirty="0" smtClean="0"/>
              <a:t>τα προγράμματα που σχεδιάζονται, να απευθύνονται σε όλα τα παιδιά, ανεξάρτητα από το κοινωνικο-οικονομικό τους επίπεδο και τις όποιες μαθησιακές δυσκολίες μπορεί να έχουν (πρώιμη παρέμβαση),</a:t>
            </a:r>
          </a:p>
          <a:p>
            <a:pPr marL="365760" indent="-256032" algn="just" fontAlgn="auto">
              <a:spcAft>
                <a:spcPts val="0"/>
              </a:spcAft>
              <a:buClr>
                <a:schemeClr val="accent3"/>
              </a:buClr>
              <a:buFont typeface="Georgia"/>
              <a:buChar char="•"/>
              <a:defRPr/>
            </a:pPr>
            <a:r>
              <a:rPr lang="el-GR" dirty="0" smtClean="0"/>
              <a:t>οι νηπιαγωγοί να σέβονται το πολιτισμικό υπόβαθρο των παιδιών και των οικογενειών τους και να προσπαθούν να καλιεργούν πνεύμα σύμπνοιας αμάμεσα στους γονείς διαφόρων πολιτισμικών ομάδων των οποίων τα παιδά φοιτούν σε μια τάξη (ανάδειξη ιδιαιτεροτήτων και πολιτισμικής συνέχειας), </a:t>
            </a:r>
          </a:p>
          <a:p>
            <a:pPr marL="365760" indent="-256032" algn="just" fontAlgn="auto">
              <a:spcAft>
                <a:spcPts val="0"/>
              </a:spcAft>
              <a:buClr>
                <a:schemeClr val="accent3"/>
              </a:buClr>
              <a:buFont typeface="Georgia"/>
              <a:buChar char="•"/>
              <a:defRPr/>
            </a:pPr>
            <a:r>
              <a:rPr lang="el-GR" dirty="0" smtClean="0"/>
              <a:t>οι νηπιαγωγοί να αναγνωρίζουν και να αποδίδουν αξία στη συνεισφορά των γονέων ανεξάρτητα από το εκπαιδευτικό τους υπόβαθρο, </a:t>
            </a:r>
          </a:p>
          <a:p>
            <a:pPr marL="365760" indent="-256032" algn="just" fontAlgn="auto">
              <a:spcAft>
                <a:spcPts val="0"/>
              </a:spcAft>
              <a:buClr>
                <a:schemeClr val="accent3"/>
              </a:buClr>
              <a:buFont typeface="Georgia"/>
              <a:buChar char="•"/>
              <a:defRPr/>
            </a:pPr>
            <a:r>
              <a:rPr lang="el-GR" dirty="0" smtClean="0"/>
              <a:t>οι γονείς να είναι ανοιχτοί στις υποδείξεις – επισημάνσεις των νηπιαγωγών σε από κοινού δράσεις που ενισχύουν την κοινωνική, συναισθηματική και γνωστική ανάπτυξη των παιδιών τους,</a:t>
            </a:r>
          </a:p>
          <a:p>
            <a:pPr marL="365760" indent="-256032" fontAlgn="auto">
              <a:spcAft>
                <a:spcPts val="0"/>
              </a:spcAft>
              <a:buClr>
                <a:schemeClr val="accent3"/>
              </a:buClr>
              <a:buFont typeface="Georgia"/>
              <a:buChar char="•"/>
              <a:defRPr/>
            </a:pPr>
            <a:endParaRPr lang="el-GR" dirty="0" smtClean="0"/>
          </a:p>
          <a:p>
            <a:pPr marL="365760" indent="-256032" fontAlgn="auto">
              <a:spcAft>
                <a:spcPts val="0"/>
              </a:spcAft>
              <a:buClr>
                <a:schemeClr val="accent3"/>
              </a:buClr>
              <a:buFont typeface="Georgia"/>
              <a:buChar char="•"/>
              <a:defRPr/>
            </a:pPr>
            <a:endParaRPr lang="el-GR" dirty="0" smtClean="0"/>
          </a:p>
          <a:p>
            <a:pPr marL="365760" indent="-256032" fontAlgn="auto">
              <a:spcAft>
                <a:spcPts val="0"/>
              </a:spcAft>
              <a:buClr>
                <a:schemeClr val="accent3"/>
              </a:buClr>
              <a:buFont typeface="Georgia"/>
              <a:buChar char="•"/>
              <a:defRPr/>
            </a:pP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75"/>
            <a:ext cx="8229600" cy="785813"/>
          </a:xfrm>
        </p:spPr>
        <p:txBody>
          <a:bodyPr>
            <a:normAutofit fontScale="90000"/>
          </a:bodyPr>
          <a:lstStyle/>
          <a:p>
            <a:pPr fontAlgn="auto">
              <a:spcAft>
                <a:spcPts val="0"/>
              </a:spcAft>
              <a:defRPr/>
            </a:pPr>
            <a:r>
              <a:rPr lang="el-GR" dirty="0" smtClean="0"/>
              <a:t>	</a:t>
            </a:r>
            <a:r>
              <a:rPr lang="en-US" dirty="0" smtClean="0"/>
              <a:t>A</a:t>
            </a:r>
            <a:r>
              <a:rPr lang="el-GR" dirty="0" err="1" smtClean="0"/>
              <a:t>ναγκαίες</a:t>
            </a:r>
            <a:r>
              <a:rPr lang="el-GR" dirty="0" smtClean="0"/>
              <a:t> δράσεις είναι επίσης:</a:t>
            </a:r>
            <a:br>
              <a:rPr lang="el-GR" dirty="0" smtClean="0"/>
            </a:br>
            <a:endParaRPr lang="el-GR" dirty="0"/>
          </a:p>
        </p:txBody>
      </p:sp>
      <p:sp>
        <p:nvSpPr>
          <p:cNvPr id="49155" name="2 - Θέση περιεχομένου"/>
          <p:cNvSpPr>
            <a:spLocks noGrp="1"/>
          </p:cNvSpPr>
          <p:nvPr>
            <p:ph idx="1"/>
          </p:nvPr>
        </p:nvSpPr>
        <p:spPr>
          <a:xfrm>
            <a:off x="457200" y="1285875"/>
            <a:ext cx="8229600" cy="5287963"/>
          </a:xfrm>
        </p:spPr>
        <p:txBody>
          <a:bodyPr/>
          <a:lstStyle/>
          <a:p>
            <a:pPr algn="just"/>
            <a:r>
              <a:rPr lang="el-GR" smtClean="0"/>
              <a:t>προσανατολισμός και πληροφορίες των γονιών για τη σχολική κοινότητα στη μητρική τους γλώσσα , </a:t>
            </a:r>
          </a:p>
          <a:p>
            <a:pPr algn="just">
              <a:buFont typeface="Georgia" pitchFamily="18" charset="0"/>
              <a:buNone/>
            </a:pPr>
            <a:endParaRPr lang="el-GR" smtClean="0"/>
          </a:p>
          <a:p>
            <a:pPr algn="just"/>
            <a:r>
              <a:rPr lang="el-GR" smtClean="0"/>
              <a:t>ομάδες υποστήριξης γονέων, </a:t>
            </a:r>
          </a:p>
          <a:p>
            <a:pPr algn="just">
              <a:buFont typeface="Georgia" pitchFamily="18" charset="0"/>
              <a:buNone/>
            </a:pPr>
            <a:endParaRPr lang="el-GR" smtClean="0"/>
          </a:p>
          <a:p>
            <a:pPr algn="just"/>
            <a:r>
              <a:rPr lang="el-GR" smtClean="0"/>
              <a:t>προσωπικές επαφές με το προσωπικό του σχολείου. </a:t>
            </a:r>
          </a:p>
          <a:p>
            <a:endParaRPr lang="el-GR" smtClean="0"/>
          </a:p>
          <a:p>
            <a:endParaRPr lang="el-G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fontAlgn="auto">
              <a:spcAft>
                <a:spcPts val="0"/>
              </a:spcAft>
              <a:defRPr/>
            </a:pPr>
            <a:r>
              <a:rPr lang="el-GR" dirty="0" smtClean="0"/>
              <a:t>Πρωτοβουλίες της Περιφέρειας</a:t>
            </a:r>
            <a:br>
              <a:rPr lang="el-GR" dirty="0" smtClean="0"/>
            </a:br>
            <a:r>
              <a:rPr lang="el-GR" dirty="0" smtClean="0"/>
              <a:t>(Σακελλαρίου, 2008)</a:t>
            </a:r>
            <a:endParaRPr lang="el-GR" dirty="0"/>
          </a:p>
        </p:txBody>
      </p:sp>
      <p:sp>
        <p:nvSpPr>
          <p:cNvPr id="50179" name="2 - Θέση περιεχομένου"/>
          <p:cNvSpPr>
            <a:spLocks noGrp="1"/>
          </p:cNvSpPr>
          <p:nvPr>
            <p:ph idx="1"/>
          </p:nvPr>
        </p:nvSpPr>
        <p:spPr/>
        <p:txBody>
          <a:bodyPr/>
          <a:lstStyle/>
          <a:p>
            <a:pPr algn="just"/>
            <a:r>
              <a:rPr lang="el-GR" smtClean="0"/>
              <a:t>Συμβουλευτικές Επιτροπές για τους γονείς,</a:t>
            </a:r>
          </a:p>
          <a:p>
            <a:pPr algn="just"/>
            <a:r>
              <a:rPr lang="el-GR" smtClean="0"/>
              <a:t>Εκπαίδευση για τους γονείς,</a:t>
            </a:r>
          </a:p>
          <a:p>
            <a:pPr algn="just"/>
            <a:r>
              <a:rPr lang="el-GR" smtClean="0"/>
              <a:t>Μέσα για την υποστήριξη των γονέων στη μητρική τους γλώσσα,</a:t>
            </a:r>
          </a:p>
          <a:p>
            <a:pPr algn="just"/>
            <a:r>
              <a:rPr lang="el-GR" smtClean="0"/>
              <a:t>Εργασίες για την εκπαίδευση των γονέων,</a:t>
            </a:r>
          </a:p>
          <a:p>
            <a:pPr algn="just"/>
            <a:r>
              <a:rPr lang="el-GR" smtClean="0"/>
              <a:t>Δίγλωσσο προσωπικό,</a:t>
            </a:r>
          </a:p>
          <a:p>
            <a:pPr algn="just"/>
            <a:r>
              <a:rPr lang="el-GR" smtClean="0"/>
              <a:t>Διαχειριστικό πλάνο δραστηριοτήτων εκπαίδευσης για μακροπρόθεσμες επιτυχίες,</a:t>
            </a:r>
          </a:p>
          <a:p>
            <a:pPr algn="just"/>
            <a:r>
              <a:rPr lang="el-GR" smtClean="0"/>
              <a:t>Πολυγλωσσικές συνεδριάσεις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fontAlgn="auto">
              <a:spcAft>
                <a:spcPts val="0"/>
              </a:spcAft>
              <a:defRPr/>
            </a:pPr>
            <a:r>
              <a:rPr lang="el-GR" dirty="0" smtClean="0"/>
              <a:t>Πρωτοβουλίες σε επίπεδο σχολείου</a:t>
            </a:r>
            <a:br>
              <a:rPr lang="el-GR" dirty="0" smtClean="0"/>
            </a:br>
            <a:r>
              <a:rPr lang="el-GR" dirty="0" smtClean="0"/>
              <a:t>(Σακελλαρίου 2008)</a:t>
            </a:r>
            <a:endParaRPr lang="el-GR" dirty="0"/>
          </a:p>
        </p:txBody>
      </p:sp>
      <p:sp>
        <p:nvSpPr>
          <p:cNvPr id="3" name="2 - Θέση περιεχομένου"/>
          <p:cNvSpPr>
            <a:spLocks noGrp="1"/>
          </p:cNvSpPr>
          <p:nvPr>
            <p:ph idx="1"/>
          </p:nvPr>
        </p:nvSpPr>
        <p:spPr/>
        <p:txBody>
          <a:bodyPr>
            <a:normAutofit fontScale="92500" lnSpcReduction="10000"/>
          </a:bodyPr>
          <a:lstStyle/>
          <a:p>
            <a:pPr marL="365760" indent="-256032" algn="just" fontAlgn="auto">
              <a:spcAft>
                <a:spcPts val="0"/>
              </a:spcAft>
              <a:buClr>
                <a:schemeClr val="accent3"/>
              </a:buClr>
              <a:buFont typeface="Georgia"/>
              <a:buChar char="•"/>
              <a:defRPr/>
            </a:pPr>
            <a:r>
              <a:rPr lang="el-GR" sz="3000" dirty="0" smtClean="0"/>
              <a:t>Συναντήσεις γονέων και δασκάλων με διερμηνείς,</a:t>
            </a:r>
          </a:p>
          <a:p>
            <a:pPr marL="365760" indent="-256032" algn="just" fontAlgn="auto">
              <a:spcAft>
                <a:spcPts val="0"/>
              </a:spcAft>
              <a:buClr>
                <a:schemeClr val="accent3"/>
              </a:buClr>
              <a:buFont typeface="Georgia"/>
              <a:buNone/>
              <a:defRPr/>
            </a:pPr>
            <a:endParaRPr lang="el-GR" sz="3000" dirty="0" smtClean="0"/>
          </a:p>
          <a:p>
            <a:pPr marL="365760" indent="-256032" algn="just" fontAlgn="auto">
              <a:spcAft>
                <a:spcPts val="0"/>
              </a:spcAft>
              <a:buClr>
                <a:schemeClr val="accent3"/>
              </a:buClr>
              <a:buFont typeface="Georgia"/>
              <a:buChar char="•"/>
              <a:defRPr/>
            </a:pPr>
            <a:r>
              <a:rPr lang="el-GR" sz="3000" dirty="0" smtClean="0"/>
              <a:t>Συμβουλευτικές επιτροπές,</a:t>
            </a:r>
          </a:p>
          <a:p>
            <a:pPr marL="365760" indent="-256032" algn="just" fontAlgn="auto">
              <a:spcAft>
                <a:spcPts val="0"/>
              </a:spcAft>
              <a:buClr>
                <a:schemeClr val="accent3"/>
              </a:buClr>
              <a:buFont typeface="Georgia"/>
              <a:buNone/>
              <a:defRPr/>
            </a:pPr>
            <a:endParaRPr lang="el-GR" sz="3000" dirty="0" smtClean="0"/>
          </a:p>
          <a:p>
            <a:pPr marL="365760" indent="-256032" algn="just" fontAlgn="auto">
              <a:spcAft>
                <a:spcPts val="0"/>
              </a:spcAft>
              <a:buClr>
                <a:schemeClr val="accent3"/>
              </a:buClr>
              <a:buFont typeface="Georgia"/>
              <a:buChar char="•"/>
              <a:defRPr/>
            </a:pPr>
            <a:r>
              <a:rPr lang="el-GR" sz="3000" dirty="0" smtClean="0"/>
              <a:t>Δίγλωσσα μέσα για γονείς -δίγλωσσο προσωπικό</a:t>
            </a:r>
          </a:p>
          <a:p>
            <a:pPr marL="365760" indent="-256032" algn="just" fontAlgn="auto">
              <a:spcAft>
                <a:spcPts val="0"/>
              </a:spcAft>
              <a:buClr>
                <a:schemeClr val="accent3"/>
              </a:buClr>
              <a:buFont typeface="Georgia"/>
              <a:buChar char="•"/>
              <a:defRPr/>
            </a:pPr>
            <a:endParaRPr lang="el-GR" sz="3000" dirty="0" smtClean="0"/>
          </a:p>
          <a:p>
            <a:pPr marL="365760" indent="-256032" fontAlgn="auto">
              <a:spcAft>
                <a:spcPts val="0"/>
              </a:spcAft>
              <a:buClr>
                <a:schemeClr val="accent3"/>
              </a:buClr>
              <a:buFont typeface="Georgia"/>
              <a:buChar char="•"/>
              <a:defRPr/>
            </a:pPr>
            <a:r>
              <a:rPr lang="el-GR" sz="3000" dirty="0" smtClean="0"/>
              <a:t>Οικογενειακές μαθησιακές δραστηριότητες,</a:t>
            </a:r>
          </a:p>
          <a:p>
            <a:pPr marL="365760" indent="-256032" fontAlgn="auto">
              <a:spcAft>
                <a:spcPts val="0"/>
              </a:spcAft>
              <a:buClr>
                <a:schemeClr val="accent3"/>
              </a:buClr>
              <a:buFont typeface="Georgia"/>
              <a:buNone/>
              <a:defRPr/>
            </a:pPr>
            <a:endParaRPr lang="el-GR" sz="3000" dirty="0" smtClean="0"/>
          </a:p>
          <a:p>
            <a:pPr marL="365760" indent="-256032" fontAlgn="auto">
              <a:spcAft>
                <a:spcPts val="0"/>
              </a:spcAft>
              <a:buClr>
                <a:schemeClr val="accent3"/>
              </a:buClr>
              <a:buFont typeface="Georgia"/>
              <a:buChar char="•"/>
              <a:defRPr/>
            </a:pPr>
            <a:r>
              <a:rPr lang="el-GR" sz="3000" dirty="0" smtClean="0"/>
              <a:t>Δραστηριότητες σχολικές/κοινωνικές</a:t>
            </a:r>
          </a:p>
          <a:p>
            <a:pPr marL="365760" indent="-256032" algn="just" fontAlgn="auto">
              <a:spcAft>
                <a:spcPts val="0"/>
              </a:spcAft>
              <a:buClr>
                <a:schemeClr val="accent3"/>
              </a:buClr>
              <a:buFont typeface="Georgia"/>
              <a:buChar char="•"/>
              <a:defRPr/>
            </a:pP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75"/>
            <a:ext cx="8229600" cy="714375"/>
          </a:xfrm>
        </p:spPr>
        <p:txBody>
          <a:bodyPr>
            <a:normAutofit fontScale="90000"/>
          </a:bodyPr>
          <a:lstStyle/>
          <a:p>
            <a:pPr algn="ctr" fontAlgn="auto">
              <a:spcAft>
                <a:spcPts val="0"/>
              </a:spcAft>
              <a:defRPr/>
            </a:pPr>
            <a:r>
              <a:rPr lang="el-GR" sz="2600" dirty="0" smtClean="0"/>
              <a:t>Πρωτοβουλίες σε επίπεδο σχολείου</a:t>
            </a:r>
            <a:br>
              <a:rPr lang="el-GR" sz="2600" dirty="0" smtClean="0"/>
            </a:br>
            <a:endParaRPr lang="el-GR" sz="2600" dirty="0"/>
          </a:p>
        </p:txBody>
      </p:sp>
      <p:sp>
        <p:nvSpPr>
          <p:cNvPr id="3" name="2 - Θέση περιεχομένου"/>
          <p:cNvSpPr>
            <a:spLocks noGrp="1"/>
          </p:cNvSpPr>
          <p:nvPr>
            <p:ph idx="1"/>
          </p:nvPr>
        </p:nvSpPr>
        <p:spPr>
          <a:xfrm>
            <a:off x="457200" y="1500188"/>
            <a:ext cx="8229600" cy="5073650"/>
          </a:xfrm>
        </p:spPr>
        <p:txBody>
          <a:bodyPr>
            <a:normAutofit fontScale="77500" lnSpcReduction="20000"/>
          </a:bodyPr>
          <a:lstStyle/>
          <a:p>
            <a:pPr marL="365760" indent="-256032" algn="just" fontAlgn="auto">
              <a:spcAft>
                <a:spcPts val="0"/>
              </a:spcAft>
              <a:buClr>
                <a:schemeClr val="accent3"/>
              </a:buClr>
              <a:buFont typeface="Georgia"/>
              <a:buChar char="•"/>
              <a:defRPr/>
            </a:pPr>
            <a:r>
              <a:rPr lang="el-GR" dirty="0" smtClean="0"/>
              <a:t>Εργαστήρια για την εκπαίδευση και τον προσανατολισμό των γονέων.</a:t>
            </a:r>
          </a:p>
          <a:p>
            <a:pPr marL="365760" indent="-256032" algn="just" fontAlgn="auto">
              <a:spcAft>
                <a:spcPts val="0"/>
              </a:spcAft>
              <a:buClr>
                <a:schemeClr val="accent3"/>
              </a:buClr>
              <a:buFont typeface="Georgia"/>
              <a:buNone/>
              <a:defRPr/>
            </a:pPr>
            <a:r>
              <a:rPr lang="el-GR" b="1" dirty="0" smtClean="0"/>
              <a:t>Παράδειγμα Εκπαιδευτικού Εργαστηρίου για γονείς με θέμα «Διαβάζω με το παιδί μου» </a:t>
            </a:r>
            <a:r>
              <a:rPr lang="el-GR" dirty="0" smtClean="0"/>
              <a:t>(</a:t>
            </a:r>
            <a:r>
              <a:rPr lang="en-US" dirty="0" smtClean="0"/>
              <a:t>Sanchez</a:t>
            </a:r>
            <a:r>
              <a:rPr lang="el-GR" dirty="0" smtClean="0"/>
              <a:t>, </a:t>
            </a:r>
            <a:r>
              <a:rPr lang="en-US" dirty="0" smtClean="0"/>
              <a:t>Sutton</a:t>
            </a:r>
            <a:r>
              <a:rPr lang="el-GR" dirty="0" smtClean="0"/>
              <a:t>, &amp; </a:t>
            </a:r>
            <a:r>
              <a:rPr lang="en-US" dirty="0" smtClean="0"/>
              <a:t>Ware</a:t>
            </a:r>
            <a:r>
              <a:rPr lang="el-GR" dirty="0" smtClean="0"/>
              <a:t> (1991, στο Σακελλαρίου, 2008):</a:t>
            </a:r>
          </a:p>
          <a:p>
            <a:pPr marL="624078" indent="-514350" algn="just" fontAlgn="auto">
              <a:spcAft>
                <a:spcPts val="0"/>
              </a:spcAft>
              <a:buClr>
                <a:schemeClr val="accent3"/>
              </a:buClr>
              <a:buFont typeface="Georgia"/>
              <a:buAutoNum type="arabicParenR"/>
              <a:defRPr/>
            </a:pPr>
            <a:r>
              <a:rPr lang="el-GR" dirty="0" smtClean="0"/>
              <a:t>ο παιδαγωγός παρουσιάζει πώς ένας ενήλικας διαβάζει με ένα παιδί, </a:t>
            </a:r>
          </a:p>
          <a:p>
            <a:pPr marL="624078" indent="-514350" algn="just" fontAlgn="auto">
              <a:spcAft>
                <a:spcPts val="0"/>
              </a:spcAft>
              <a:buClr>
                <a:schemeClr val="accent3"/>
              </a:buClr>
              <a:buFont typeface="Georgia"/>
              <a:buAutoNum type="arabicParenR"/>
              <a:defRPr/>
            </a:pPr>
            <a:r>
              <a:rPr lang="el-GR" dirty="0" smtClean="0"/>
              <a:t>ο παιδαγωγός ζητά από τους γονείς να σκεφτούν γύρω από την παρουσίαση, </a:t>
            </a:r>
          </a:p>
          <a:p>
            <a:pPr marL="624078" indent="-514350" algn="just" fontAlgn="auto">
              <a:spcAft>
                <a:spcPts val="0"/>
              </a:spcAft>
              <a:buClr>
                <a:schemeClr val="accent3"/>
              </a:buClr>
              <a:buFont typeface="Georgia"/>
              <a:buAutoNum type="arabicParenR"/>
              <a:defRPr/>
            </a:pPr>
            <a:r>
              <a:rPr lang="el-GR" dirty="0" smtClean="0"/>
              <a:t>οι γονείς συζητούν τι είδαν, </a:t>
            </a:r>
          </a:p>
          <a:p>
            <a:pPr marL="624078" indent="-514350" algn="just" fontAlgn="auto">
              <a:spcAft>
                <a:spcPts val="0"/>
              </a:spcAft>
              <a:buClr>
                <a:schemeClr val="accent3"/>
              </a:buClr>
              <a:buFont typeface="Georgia"/>
              <a:buAutoNum type="arabicParenR"/>
              <a:defRPr/>
            </a:pPr>
            <a:r>
              <a:rPr lang="el-GR" dirty="0" smtClean="0"/>
              <a:t>ο παιδαγωγός ζητά από τους γονείς που διαβάζουν με τα παιδιά τους να περιγράψουν τις εμπειρίες τους, </a:t>
            </a:r>
          </a:p>
          <a:p>
            <a:pPr marL="624078" indent="-514350" algn="just" fontAlgn="auto">
              <a:spcAft>
                <a:spcPts val="0"/>
              </a:spcAft>
              <a:buClr>
                <a:schemeClr val="accent3"/>
              </a:buClr>
              <a:buFont typeface="Georgia"/>
              <a:buAutoNum type="arabicParenR"/>
              <a:defRPr/>
            </a:pPr>
            <a:r>
              <a:rPr lang="el-GR" dirty="0" smtClean="0"/>
              <a:t>ο παιδαγωγός παρουσιάζει τους λόγους που το «Διάβασμα με το παιδί σου» είναι μείζονος σημασίας για την προαγωγή των ακαδημαϊκών ικανοτήτων των παιδιών, </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Τίτλος"/>
          <p:cNvSpPr>
            <a:spLocks noGrp="1"/>
          </p:cNvSpPr>
          <p:nvPr>
            <p:ph type="title"/>
          </p:nvPr>
        </p:nvSpPr>
        <p:spPr>
          <a:xfrm>
            <a:off x="428625" y="714375"/>
            <a:ext cx="8229600" cy="1071563"/>
          </a:xfrm>
        </p:spPr>
        <p:txBody>
          <a:bodyPr/>
          <a:lstStyle/>
          <a:p>
            <a:pPr algn="ctr"/>
            <a:r>
              <a:rPr lang="el-GR" sz="2800" b="1" smtClean="0"/>
              <a:t>Πρωτοβουλίες σε επίπεδο σχολείου</a:t>
            </a:r>
            <a:r>
              <a:rPr lang="el-GR" sz="2800" smtClean="0"/>
              <a:t/>
            </a:r>
            <a:br>
              <a:rPr lang="el-GR" sz="2800" smtClean="0"/>
            </a:br>
            <a:endParaRPr lang="el-GR" sz="2600" smtClean="0"/>
          </a:p>
        </p:txBody>
      </p:sp>
      <p:sp>
        <p:nvSpPr>
          <p:cNvPr id="53251" name="2 - Θέση περιεχομένου"/>
          <p:cNvSpPr>
            <a:spLocks noGrp="1"/>
          </p:cNvSpPr>
          <p:nvPr>
            <p:ph idx="1"/>
          </p:nvPr>
        </p:nvSpPr>
        <p:spPr>
          <a:xfrm>
            <a:off x="457200" y="2249488"/>
            <a:ext cx="8229600" cy="4608512"/>
          </a:xfrm>
        </p:spPr>
        <p:txBody>
          <a:bodyPr/>
          <a:lstStyle/>
          <a:p>
            <a:pPr algn="just">
              <a:buFont typeface="Georgia" pitchFamily="18" charset="0"/>
              <a:buNone/>
            </a:pPr>
            <a:r>
              <a:rPr lang="el-GR" smtClean="0"/>
              <a:t>6) η ομάδα γονέων συζητά και σχολιάζει τα βήματα που ακολουθούνται για το διάβασμα ενός παιδιού,</a:t>
            </a:r>
          </a:p>
          <a:p>
            <a:pPr algn="just">
              <a:buFont typeface="Georgia" pitchFamily="18" charset="0"/>
              <a:buNone/>
            </a:pPr>
            <a:r>
              <a:rPr lang="el-GR" smtClean="0"/>
              <a:t>7) ο παιδαγωγός παρουσιάζει παραδείγματα, </a:t>
            </a:r>
          </a:p>
          <a:p>
            <a:pPr algn="just">
              <a:buFont typeface="Georgia" pitchFamily="18" charset="0"/>
              <a:buNone/>
            </a:pPr>
            <a:r>
              <a:rPr lang="el-GR" smtClean="0"/>
              <a:t>8) οι γονείς σε ζευγάρια αναλαμβάνουν ρόλους για το τι πρέπει να κάνουν, όταν το παιδί τους θέλει να διαβάσουν μαζί ή θέλει να μοιραστεί μαζί τους ένα παιδικό βιβλίο. Συζητούν για τα υλικά που ενδεχομένως χρειάζονται και άλλα σχετικά, </a:t>
            </a:r>
          </a:p>
          <a:p>
            <a:pPr>
              <a:buFont typeface="Georgia" pitchFamily="18" charset="0"/>
              <a:buNone/>
            </a:pPr>
            <a:endParaRPr lang="el-GR" smtClean="0"/>
          </a:p>
          <a:p>
            <a:endParaRPr lang="el-G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Τι είναι </a:t>
            </a:r>
            <a:r>
              <a:rPr lang="el-GR" dirty="0" err="1" smtClean="0"/>
              <a:t>γονεϊκότητα</a:t>
            </a:r>
            <a:endParaRPr lang="el-GR" dirty="0"/>
          </a:p>
        </p:txBody>
      </p:sp>
      <p:sp>
        <p:nvSpPr>
          <p:cNvPr id="3" name="2 - Θέση περιεχομένου"/>
          <p:cNvSpPr>
            <a:spLocks noGrp="1"/>
          </p:cNvSpPr>
          <p:nvPr>
            <p:ph idx="1"/>
          </p:nvPr>
        </p:nvSpPr>
        <p:spPr/>
        <p:txBody>
          <a:bodyPr/>
          <a:lstStyle/>
          <a:p>
            <a:pPr algn="just"/>
            <a:r>
              <a:rPr lang="el-GR" i="1" dirty="0" smtClean="0"/>
              <a:t>«</a:t>
            </a:r>
            <a:r>
              <a:rPr lang="el-GR" i="1" dirty="0" err="1" smtClean="0"/>
              <a:t>Γονεϊκότητα</a:t>
            </a:r>
            <a:r>
              <a:rPr lang="el-GR" dirty="0" smtClean="0"/>
              <a:t> είναι μια δυναμική κατάσταση, ανοιχτή στην αλλαγή και την ενεργοποίηση κρυμμένων δυνατοτήτων του εαυτού» </a:t>
            </a:r>
            <a:r>
              <a:rPr lang="en-US" dirty="0" smtClean="0"/>
              <a:t>(Green, 2000 </a:t>
            </a:r>
            <a:r>
              <a:rPr lang="el-GR" dirty="0" smtClean="0"/>
              <a:t>βλ. σχ. </a:t>
            </a:r>
            <a:r>
              <a:rPr lang="el-GR" dirty="0" err="1" smtClean="0"/>
              <a:t>Γκριτζέλας</a:t>
            </a:r>
            <a:r>
              <a:rPr lang="el-GR" dirty="0" smtClean="0"/>
              <a:t>, </a:t>
            </a:r>
            <a:r>
              <a:rPr lang="el-GR" dirty="0" err="1" smtClean="0"/>
              <a:t>Τάσση</a:t>
            </a:r>
            <a:r>
              <a:rPr lang="el-GR" dirty="0" smtClean="0"/>
              <a:t>, </a:t>
            </a:r>
            <a:r>
              <a:rPr lang="el-GR" dirty="0" err="1" smtClean="0"/>
              <a:t>Μαραγκίδη</a:t>
            </a:r>
            <a:r>
              <a:rPr lang="el-GR" dirty="0" smtClean="0"/>
              <a:t>, Τσαρούχη, </a:t>
            </a:r>
            <a:r>
              <a:rPr lang="el-GR" dirty="0" err="1" smtClean="0"/>
              <a:t>Μπελιβανάκη</a:t>
            </a:r>
            <a:r>
              <a:rPr lang="el-GR" dirty="0" smtClean="0"/>
              <a:t> &amp; Αναστασόπουλος, 2002, σελ. 65). </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Τίτλος"/>
          <p:cNvSpPr>
            <a:spLocks noGrp="1"/>
          </p:cNvSpPr>
          <p:nvPr>
            <p:ph type="title"/>
          </p:nvPr>
        </p:nvSpPr>
        <p:spPr>
          <a:xfrm>
            <a:off x="457200" y="714375"/>
            <a:ext cx="8229600" cy="1357313"/>
          </a:xfrm>
        </p:spPr>
        <p:txBody>
          <a:bodyPr/>
          <a:lstStyle/>
          <a:p>
            <a:r>
              <a:rPr lang="el-GR" sz="2600" b="1" smtClean="0"/>
              <a:t>Πρωτοβουλίες σε επίπεδο σχολείου</a:t>
            </a:r>
            <a:r>
              <a:rPr lang="el-GR" sz="2600" smtClean="0"/>
              <a:t/>
            </a:r>
            <a:br>
              <a:rPr lang="el-GR" sz="2600" smtClean="0"/>
            </a:br>
            <a:r>
              <a:rPr lang="el-GR" sz="2600" smtClean="0"/>
              <a:t>Παράδειγμα Εκπαιδευτικού Εργαστηρίου για γονείς με θέμα «Διαβάζω με το παιδί μου»</a:t>
            </a:r>
          </a:p>
        </p:txBody>
      </p:sp>
      <p:sp>
        <p:nvSpPr>
          <p:cNvPr id="3" name="2 - Θέση περιεχομένου"/>
          <p:cNvSpPr>
            <a:spLocks noGrp="1"/>
          </p:cNvSpPr>
          <p:nvPr>
            <p:ph idx="1"/>
          </p:nvPr>
        </p:nvSpPr>
        <p:spPr>
          <a:xfrm>
            <a:off x="457200" y="2249488"/>
            <a:ext cx="8229600" cy="4608512"/>
          </a:xfrm>
        </p:spPr>
        <p:txBody>
          <a:bodyPr>
            <a:normAutofit fontScale="92500" lnSpcReduction="20000"/>
          </a:bodyPr>
          <a:lstStyle/>
          <a:p>
            <a:pPr marL="365760" indent="-256032" algn="just" fontAlgn="auto">
              <a:spcAft>
                <a:spcPts val="0"/>
              </a:spcAft>
              <a:buClr>
                <a:schemeClr val="accent3"/>
              </a:buClr>
              <a:buFont typeface="Georgia"/>
              <a:buNone/>
              <a:defRPr/>
            </a:pPr>
            <a:r>
              <a:rPr lang="el-GR" dirty="0" smtClean="0"/>
              <a:t>9) οι γονείς μαζί με τα παιδιά δημιουργούν ένα «Βιβλίο για την οικογένειά μου». Κάθε σελίδα του βιβλίου παρουσιάζει ένα μέλος της οικογένειας. Το παιδί διευκρινίζει και ονομάζει </a:t>
            </a:r>
            <a:r>
              <a:rPr lang="el-GR" dirty="0" err="1" smtClean="0"/>
              <a:t>ό,τι</a:t>
            </a:r>
            <a:r>
              <a:rPr lang="el-GR" dirty="0" smtClean="0"/>
              <a:t> μπορεί, εάν μπορεί. Το βιβλίο το αποτελειώνουν οι γονείς και τα παιδιά στο σπίτι, </a:t>
            </a:r>
          </a:p>
          <a:p>
            <a:pPr marL="365760" indent="-256032" algn="just" fontAlgn="auto">
              <a:spcAft>
                <a:spcPts val="0"/>
              </a:spcAft>
              <a:buClr>
                <a:schemeClr val="accent3"/>
              </a:buClr>
              <a:buFont typeface="Georgia"/>
              <a:buNone/>
              <a:defRPr/>
            </a:pPr>
            <a:r>
              <a:rPr lang="el-GR" dirty="0" smtClean="0"/>
              <a:t>10) οι γονείς σχεδιάζουν πώς να θέσουν σε εφαρμογή το διάβασμα στο σπίτι με το παιδί, </a:t>
            </a:r>
          </a:p>
          <a:p>
            <a:pPr marL="365760" indent="-256032" algn="just" fontAlgn="auto">
              <a:spcAft>
                <a:spcPts val="0"/>
              </a:spcAft>
              <a:buClr>
                <a:schemeClr val="accent3"/>
              </a:buClr>
              <a:buFont typeface="Georgia"/>
              <a:buNone/>
              <a:defRPr/>
            </a:pPr>
            <a:r>
              <a:rPr lang="el-GR" dirty="0" smtClean="0"/>
              <a:t>11) οι γονείς δεσμεύονται να διαβάζουν με τα παιδιά τους, </a:t>
            </a:r>
          </a:p>
          <a:p>
            <a:pPr marL="365760" indent="-256032" algn="just" fontAlgn="auto">
              <a:spcAft>
                <a:spcPts val="0"/>
              </a:spcAft>
              <a:buClr>
                <a:schemeClr val="accent3"/>
              </a:buClr>
              <a:buFont typeface="Georgia"/>
              <a:buNone/>
              <a:defRPr/>
            </a:pPr>
            <a:r>
              <a:rPr lang="el-GR" dirty="0" smtClean="0"/>
              <a:t>12) οι γονείς διαβάζουν με τα παιδιά τους στο σπίτι, </a:t>
            </a:r>
          </a:p>
          <a:p>
            <a:pPr marL="365760" indent="-256032" algn="just" fontAlgn="auto">
              <a:spcAft>
                <a:spcPts val="0"/>
              </a:spcAft>
              <a:buClr>
                <a:schemeClr val="accent3"/>
              </a:buClr>
              <a:buFont typeface="Georgia"/>
              <a:buNone/>
              <a:defRPr/>
            </a:pPr>
            <a:r>
              <a:rPr lang="el-GR" dirty="0" smtClean="0"/>
              <a:t>13) οι γονείς μοιράζονται τις εμπειρίες τους μαζί με την ομάδα, σε επόμενες συναντήσεις,</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Τίτλος"/>
          <p:cNvSpPr>
            <a:spLocks noGrp="1"/>
          </p:cNvSpPr>
          <p:nvPr>
            <p:ph type="title"/>
          </p:nvPr>
        </p:nvSpPr>
        <p:spPr>
          <a:xfrm>
            <a:off x="457200" y="714375"/>
            <a:ext cx="8229600" cy="785813"/>
          </a:xfrm>
        </p:spPr>
        <p:txBody>
          <a:bodyPr/>
          <a:lstStyle/>
          <a:p>
            <a:pPr algn="ctr"/>
            <a:r>
              <a:rPr lang="el-GR" sz="2600" smtClean="0"/>
              <a:t>Ενδεικτική βιβλιογραφία</a:t>
            </a:r>
          </a:p>
        </p:txBody>
      </p:sp>
      <p:sp>
        <p:nvSpPr>
          <p:cNvPr id="55299" name="2 - Θέση περιεχομένου"/>
          <p:cNvSpPr>
            <a:spLocks noGrp="1"/>
          </p:cNvSpPr>
          <p:nvPr>
            <p:ph idx="1"/>
          </p:nvPr>
        </p:nvSpPr>
        <p:spPr>
          <a:xfrm>
            <a:off x="457200" y="1500188"/>
            <a:ext cx="8229600" cy="8715375"/>
          </a:xfrm>
        </p:spPr>
        <p:txBody>
          <a:bodyPr/>
          <a:lstStyle/>
          <a:p>
            <a:pPr algn="just"/>
            <a:r>
              <a:rPr lang="en-US" smtClean="0"/>
              <a:t>Britto, P.R. (2001). Family  literacy environments and young children’s emerging literacy skills. </a:t>
            </a:r>
            <a:r>
              <a:rPr lang="en-US" i="1" smtClean="0"/>
              <a:t>Reading Research Quarterly, 36</a:t>
            </a:r>
            <a:r>
              <a:rPr lang="en-US" smtClean="0"/>
              <a:t>, 346-348.</a:t>
            </a:r>
            <a:endParaRPr lang="el-GR" smtClean="0"/>
          </a:p>
          <a:p>
            <a:pPr algn="just"/>
            <a:r>
              <a:rPr lang="en-US" smtClean="0"/>
              <a:t>Bronfenbrenner, U. (1979). The ecology of human development. Cambridge, MA: Harvard University Press.</a:t>
            </a:r>
            <a:endParaRPr lang="el-GR" smtClean="0"/>
          </a:p>
          <a:p>
            <a:pPr algn="just"/>
            <a:r>
              <a:rPr lang="en-US" smtClean="0"/>
              <a:t>Elliot, J.A. &amp; Hewison, J. (1994). Comprehension and interest in home reading. </a:t>
            </a:r>
            <a:r>
              <a:rPr lang="en-US" i="1" smtClean="0"/>
              <a:t>British Journal of Educational Psychology, 64</a:t>
            </a:r>
            <a:r>
              <a:rPr lang="en-US" smtClean="0"/>
              <a:t>, 203-220.</a:t>
            </a:r>
            <a:endParaRPr lang="el-GR" smtClean="0"/>
          </a:p>
          <a:p>
            <a:pPr algn="just"/>
            <a:endParaRPr lang="el-GR" smtClean="0"/>
          </a:p>
          <a:p>
            <a:pPr algn="just"/>
            <a:endParaRPr lang="el-GR" smtClean="0"/>
          </a:p>
          <a:p>
            <a:pPr algn="just"/>
            <a:endParaRPr lang="el-GR" smtClean="0"/>
          </a:p>
          <a:p>
            <a:pPr algn="just"/>
            <a:endParaRPr lang="el-GR" smtClean="0"/>
          </a:p>
          <a:p>
            <a:pPr algn="just"/>
            <a:endParaRPr lang="el-GR" smtClean="0"/>
          </a:p>
          <a:p>
            <a:pPr algn="just"/>
            <a:endParaRPr lang="el-GR" smtClean="0"/>
          </a:p>
          <a:p>
            <a:pPr algn="just"/>
            <a:endParaRPr lang="el-GR" smtClean="0"/>
          </a:p>
          <a:p>
            <a:endParaRPr lang="el-GR" smtClean="0"/>
          </a:p>
          <a:p>
            <a:endParaRPr lang="el-GR"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 Θέση περιεχομένου"/>
          <p:cNvSpPr>
            <a:spLocks noGrp="1"/>
          </p:cNvSpPr>
          <p:nvPr>
            <p:ph idx="1"/>
          </p:nvPr>
        </p:nvSpPr>
        <p:spPr>
          <a:xfrm>
            <a:off x="457200" y="785813"/>
            <a:ext cx="8229600" cy="6072187"/>
          </a:xfrm>
        </p:spPr>
        <p:txBody>
          <a:bodyPr/>
          <a:lstStyle/>
          <a:p>
            <a:pPr algn="just"/>
            <a:r>
              <a:rPr lang="en-US" smtClean="0"/>
              <a:t>Epstein, J.L. (1995). School, family, community partnerships: caring for the children we share. </a:t>
            </a:r>
            <a:r>
              <a:rPr lang="en-US" i="1" smtClean="0"/>
              <a:t>Phi Delta Kappan, 76,</a:t>
            </a:r>
            <a:r>
              <a:rPr lang="en-US" smtClean="0"/>
              <a:t> 701-712.</a:t>
            </a:r>
            <a:endParaRPr lang="el-GR" smtClean="0"/>
          </a:p>
          <a:p>
            <a:pPr algn="just"/>
            <a:r>
              <a:rPr lang="en-US" smtClean="0"/>
              <a:t>Epstein, J.L. (1996). Advances in family, community, and school partnerships. </a:t>
            </a:r>
            <a:r>
              <a:rPr lang="en-US" i="1" smtClean="0"/>
              <a:t>New Schools, New Communities, 12</a:t>
            </a:r>
            <a:r>
              <a:rPr lang="en-US" smtClean="0"/>
              <a:t>, 5-13.</a:t>
            </a:r>
            <a:endParaRPr lang="el-GR" smtClean="0"/>
          </a:p>
          <a:p>
            <a:pPr algn="just"/>
            <a:r>
              <a:rPr lang="en-US" smtClean="0"/>
              <a:t> Farver, J.A.M., Yiyuan, X.  Eppe, S., &amp; Lonigan, C.J.  (2006). Home environments and young latino children’s school readiness. </a:t>
            </a:r>
            <a:r>
              <a:rPr lang="en-US" i="1" smtClean="0"/>
              <a:t>Early Childhood Research Quarterly, 21</a:t>
            </a:r>
            <a:r>
              <a:rPr lang="en-US" smtClean="0"/>
              <a:t>.</a:t>
            </a:r>
            <a:endParaRPr lang="el-GR" smtClean="0"/>
          </a:p>
          <a:p>
            <a:pPr algn="just"/>
            <a:r>
              <a:rPr lang="en-US" smtClean="0"/>
              <a:t>Gray, S.W. &amp;  Klaus, H.A. (1970). The early training project: a seventh year report. </a:t>
            </a:r>
            <a:r>
              <a:rPr lang="en-US" i="1" smtClean="0"/>
              <a:t>Child Development, 41</a:t>
            </a:r>
            <a:r>
              <a:rPr lang="en-US" smtClean="0"/>
              <a:t>, 909-924.</a:t>
            </a:r>
            <a:endParaRPr lang="el-GR" smtClean="0"/>
          </a:p>
          <a:p>
            <a:pPr algn="just"/>
            <a:endParaRPr lang="el-GR" smtClean="0"/>
          </a:p>
          <a:p>
            <a:pPr algn="just"/>
            <a:endParaRPr lang="el-GR" smtClean="0"/>
          </a:p>
          <a:p>
            <a:endParaRPr lang="el-GR"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2 - Θέση περιεχομένου"/>
          <p:cNvSpPr>
            <a:spLocks noGrp="1"/>
          </p:cNvSpPr>
          <p:nvPr>
            <p:ph idx="1"/>
          </p:nvPr>
        </p:nvSpPr>
        <p:spPr>
          <a:xfrm>
            <a:off x="457200" y="714375"/>
            <a:ext cx="8229600" cy="6143625"/>
          </a:xfrm>
        </p:spPr>
        <p:txBody>
          <a:bodyPr>
            <a:normAutofit fontScale="92500" lnSpcReduction="20000"/>
          </a:bodyPr>
          <a:lstStyle/>
          <a:p>
            <a:pPr algn="just"/>
            <a:r>
              <a:rPr lang="en-US" sz="3000" dirty="0" smtClean="0"/>
              <a:t>Greenwood, G.E. &amp; Hickman, C.W.  (1991). Research and practice in parent involvement: implications for teacher education. </a:t>
            </a:r>
            <a:r>
              <a:rPr lang="en-US" sz="3000" i="1" dirty="0" smtClean="0"/>
              <a:t>The Elementary School Journal, 91 (3),</a:t>
            </a:r>
            <a:r>
              <a:rPr lang="en-US" sz="3000" dirty="0" smtClean="0"/>
              <a:t> 279-288. </a:t>
            </a:r>
            <a:endParaRPr lang="el-GR" sz="3000" dirty="0" smtClean="0"/>
          </a:p>
          <a:p>
            <a:pPr algn="just"/>
            <a:r>
              <a:rPr lang="el-GR" sz="3000" dirty="0" err="1" smtClean="0"/>
              <a:t>Γκριτζέλας</a:t>
            </a:r>
            <a:r>
              <a:rPr lang="el-GR" sz="3000" dirty="0" smtClean="0"/>
              <a:t>, Γ., </a:t>
            </a:r>
            <a:r>
              <a:rPr lang="el-GR" sz="3000" dirty="0" err="1" smtClean="0"/>
              <a:t>Τάσση</a:t>
            </a:r>
            <a:r>
              <a:rPr lang="el-GR" sz="3000" dirty="0" smtClean="0"/>
              <a:t>, Μ., </a:t>
            </a:r>
            <a:r>
              <a:rPr lang="el-GR" sz="3000" dirty="0" err="1" smtClean="0"/>
              <a:t>Μαραγκίδη</a:t>
            </a:r>
            <a:r>
              <a:rPr lang="el-GR" sz="3000" dirty="0" smtClean="0"/>
              <a:t>, Μ., Τσαρούχη, Λ., </a:t>
            </a:r>
            <a:r>
              <a:rPr lang="el-GR" sz="3000" dirty="0" err="1" smtClean="0"/>
              <a:t>Μπελιβανάκη</a:t>
            </a:r>
            <a:r>
              <a:rPr lang="el-GR" sz="3000" dirty="0" smtClean="0"/>
              <a:t>, Μ., &amp; Αναστασόπουλος, Δ. (2002). Παράλληλη εργασία με τους γονείς. Η αθέατη πλευρά στην ψυχοθεραπεία του παιδιού. </a:t>
            </a:r>
            <a:r>
              <a:rPr lang="el-GR" sz="3000" i="1" dirty="0" smtClean="0"/>
              <a:t>Παιδί και Έφηβος: Ψυχική Υγεία και Ψυχοπαθολογία, 4</a:t>
            </a:r>
            <a:r>
              <a:rPr lang="el-GR" sz="3000" dirty="0" smtClean="0"/>
              <a:t>(2), 63-76.</a:t>
            </a:r>
          </a:p>
          <a:p>
            <a:pPr algn="just"/>
            <a:r>
              <a:rPr lang="en-US" sz="3000" dirty="0" smtClean="0"/>
              <a:t>Henderson, A.T., </a:t>
            </a:r>
            <a:r>
              <a:rPr lang="en-US" sz="3000" dirty="0" err="1" smtClean="0"/>
              <a:t>Marburger</a:t>
            </a:r>
            <a:r>
              <a:rPr lang="en-US" sz="3000" dirty="0" smtClean="0"/>
              <a:t>, C.L., &amp; </a:t>
            </a:r>
            <a:r>
              <a:rPr lang="en-US" sz="3000" dirty="0" err="1" smtClean="0"/>
              <a:t>Ooms</a:t>
            </a:r>
            <a:r>
              <a:rPr lang="en-US" sz="3000" dirty="0" smtClean="0"/>
              <a:t>, T.  (2000). Beyond the bake-sale: an educator’s guide to working with parents. Columbia, MD: National Committee for Citizens in Education.</a:t>
            </a:r>
            <a:endParaRPr lang="el-GR" sz="3000" dirty="0" smtClean="0"/>
          </a:p>
          <a:p>
            <a:pPr algn="just"/>
            <a:r>
              <a:rPr lang="en-US" sz="3000" dirty="0" smtClean="0"/>
              <a:t>Hester, H. (1989). Start at home to improve home-school relations.</a:t>
            </a:r>
            <a:r>
              <a:rPr lang="en-US" sz="3000" i="1" dirty="0" smtClean="0"/>
              <a:t> NASSP Bulletin, 73</a:t>
            </a:r>
            <a:r>
              <a:rPr lang="en-US" sz="3000" dirty="0" smtClean="0"/>
              <a:t>, 23-27. </a:t>
            </a:r>
            <a:endParaRPr lang="el-GR" sz="3000" dirty="0" smtClean="0"/>
          </a:p>
          <a:p>
            <a:endParaRPr lang="el-G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75"/>
            <a:ext cx="8229600" cy="6143625"/>
          </a:xfrm>
        </p:spPr>
        <p:txBody>
          <a:bodyPr>
            <a:normAutofit fontScale="85000" lnSpcReduction="20000"/>
          </a:bodyPr>
          <a:lstStyle/>
          <a:p>
            <a:pPr marL="365760" indent="-256032" algn="just" fontAlgn="auto">
              <a:spcAft>
                <a:spcPts val="0"/>
              </a:spcAft>
              <a:buClr>
                <a:schemeClr val="accent3"/>
              </a:buClr>
              <a:buFont typeface="Georgia"/>
              <a:buChar char="•"/>
              <a:defRPr/>
            </a:pPr>
            <a:r>
              <a:rPr lang="en-US" sz="2900" dirty="0" err="1" smtClean="0"/>
              <a:t>Levenstein</a:t>
            </a:r>
            <a:r>
              <a:rPr lang="en-US" sz="2900" dirty="0" smtClean="0"/>
              <a:t>, P. &amp;  </a:t>
            </a:r>
            <a:r>
              <a:rPr lang="en-US" sz="2900" dirty="0" err="1" smtClean="0"/>
              <a:t>Sunley</a:t>
            </a:r>
            <a:r>
              <a:rPr lang="en-US" sz="2900" dirty="0" smtClean="0"/>
              <a:t>, R.: Stimulation of verbal interaction between disadvantaged mothers and children. </a:t>
            </a:r>
            <a:r>
              <a:rPr lang="en-US" sz="2900" i="1" dirty="0" smtClean="0"/>
              <a:t>American Journal of Orthopsychiatry, 38</a:t>
            </a:r>
            <a:r>
              <a:rPr lang="en-US" sz="2900" dirty="0" smtClean="0"/>
              <a:t>, 116-121.</a:t>
            </a:r>
            <a:endParaRPr lang="el-GR" sz="2900" dirty="0" smtClean="0"/>
          </a:p>
          <a:p>
            <a:pPr marL="365760" indent="-256032" algn="just" fontAlgn="auto">
              <a:spcAft>
                <a:spcPts val="0"/>
              </a:spcAft>
              <a:buClr>
                <a:schemeClr val="accent3"/>
              </a:buClr>
              <a:buFont typeface="Georgia"/>
              <a:buChar char="•"/>
              <a:defRPr/>
            </a:pPr>
            <a:r>
              <a:rPr lang="el-GR" sz="2900" dirty="0" err="1" smtClean="0"/>
              <a:t>Μανωλίτσης</a:t>
            </a:r>
            <a:r>
              <a:rPr lang="en-US" sz="2900" dirty="0" smtClean="0"/>
              <a:t>, </a:t>
            </a:r>
            <a:r>
              <a:rPr lang="el-GR" sz="2900" dirty="0" smtClean="0"/>
              <a:t>Γ</a:t>
            </a:r>
            <a:r>
              <a:rPr lang="en-US" sz="2900" dirty="0" smtClean="0"/>
              <a:t>. (2004). </a:t>
            </a:r>
            <a:r>
              <a:rPr lang="el-GR" sz="2900" dirty="0" smtClean="0"/>
              <a:t>Η εμπλοκή των γονέων στην προσχολική αγωγή. </a:t>
            </a:r>
            <a:r>
              <a:rPr lang="el-GR" sz="2900" i="1" dirty="0" smtClean="0"/>
              <a:t>Το Βήμα των Κοινωνικών Επιστημών, 10 (38), </a:t>
            </a:r>
            <a:r>
              <a:rPr lang="el-GR" sz="2900" dirty="0" smtClean="0"/>
              <a:t>121-145.</a:t>
            </a:r>
            <a:endParaRPr lang="en-US" sz="2900" dirty="0" smtClean="0"/>
          </a:p>
          <a:p>
            <a:pPr marL="365760" indent="-256032" algn="just" fontAlgn="auto">
              <a:spcAft>
                <a:spcPts val="0"/>
              </a:spcAft>
              <a:buClr>
                <a:schemeClr val="accent3"/>
              </a:buClr>
              <a:buFont typeface="Georgia"/>
              <a:buChar char="•"/>
              <a:defRPr/>
            </a:pPr>
            <a:r>
              <a:rPr lang="el-GR" sz="2900" dirty="0" err="1" smtClean="0"/>
              <a:t>Πετρογιάννης</a:t>
            </a:r>
            <a:r>
              <a:rPr lang="el-GR" sz="2900" dirty="0" smtClean="0"/>
              <a:t>, Κ., </a:t>
            </a:r>
            <a:r>
              <a:rPr lang="el-GR" sz="2900" dirty="0" err="1" smtClean="0"/>
              <a:t>Παπαδιώτη</a:t>
            </a:r>
            <a:r>
              <a:rPr lang="el-GR" sz="2900" dirty="0" smtClean="0"/>
              <a:t>-Αθανασίου, Β. (2004). Εκτιμήσεις των μητέρων για τη συμπεριφορά των παιδιών και ψυχοκοινωνικές παράμετροι. </a:t>
            </a:r>
            <a:r>
              <a:rPr lang="el-GR" sz="2900" i="1" dirty="0" smtClean="0"/>
              <a:t>Ψυχολογία 11</a:t>
            </a:r>
            <a:r>
              <a:rPr lang="el-GR" sz="2900" dirty="0" smtClean="0"/>
              <a:t>(4), 529-552. </a:t>
            </a:r>
          </a:p>
          <a:p>
            <a:pPr marL="365760" indent="-256032" algn="just" fontAlgn="auto">
              <a:spcAft>
                <a:spcPts val="0"/>
              </a:spcAft>
              <a:buClr>
                <a:schemeClr val="accent3"/>
              </a:buClr>
              <a:buFont typeface="Georgia"/>
              <a:buChar char="•"/>
              <a:defRPr/>
            </a:pPr>
            <a:r>
              <a:rPr lang="en-US" sz="2900" dirty="0" err="1" smtClean="0"/>
              <a:t>Ruediger</a:t>
            </a:r>
            <a:r>
              <a:rPr lang="en-US" sz="2900" dirty="0" smtClean="0"/>
              <a:t>, D. (1971). </a:t>
            </a:r>
            <a:r>
              <a:rPr lang="en-US" sz="2900" dirty="0" err="1" smtClean="0"/>
              <a:t>Institutionanalisiertes</a:t>
            </a:r>
            <a:r>
              <a:rPr lang="en-US" sz="2900" dirty="0" smtClean="0"/>
              <a:t> </a:t>
            </a:r>
            <a:r>
              <a:rPr lang="en-US" sz="2900" dirty="0" err="1" smtClean="0"/>
              <a:t>Fruehlesen</a:t>
            </a:r>
            <a:r>
              <a:rPr lang="en-US" sz="2900" dirty="0" smtClean="0"/>
              <a:t> und seine </a:t>
            </a:r>
            <a:r>
              <a:rPr lang="en-US" sz="2900" dirty="0" err="1" smtClean="0"/>
              <a:t>Entwicklungsauswirkungen</a:t>
            </a:r>
            <a:r>
              <a:rPr lang="en-US" sz="2900" dirty="0" smtClean="0"/>
              <a:t>. </a:t>
            </a:r>
            <a:r>
              <a:rPr lang="en-US" sz="2900" i="1" dirty="0" err="1" smtClean="0"/>
              <a:t>Zeitschrift</a:t>
            </a:r>
            <a:r>
              <a:rPr lang="en-US" sz="2900" i="1" dirty="0" smtClean="0"/>
              <a:t> fur </a:t>
            </a:r>
            <a:r>
              <a:rPr lang="en-US" sz="2900" i="1" dirty="0" err="1" smtClean="0"/>
              <a:t>Entwicklungspsychologie</a:t>
            </a:r>
            <a:r>
              <a:rPr lang="en-US" sz="2900" i="1" dirty="0" smtClean="0"/>
              <a:t>  und </a:t>
            </a:r>
            <a:r>
              <a:rPr lang="en-US" sz="2900" i="1" dirty="0" err="1" smtClean="0"/>
              <a:t>Paedagogische</a:t>
            </a:r>
            <a:r>
              <a:rPr lang="en-US" sz="2900" i="1" dirty="0" smtClean="0"/>
              <a:t> </a:t>
            </a:r>
            <a:r>
              <a:rPr lang="en-US" sz="2900" i="1" dirty="0" err="1" smtClean="0"/>
              <a:t>Psychologie</a:t>
            </a:r>
            <a:r>
              <a:rPr lang="en-US" sz="2900" i="1" dirty="0" smtClean="0"/>
              <a:t>, 3</a:t>
            </a:r>
            <a:r>
              <a:rPr lang="en-US" sz="2900" dirty="0" smtClean="0"/>
              <a:t>, 195-211.</a:t>
            </a:r>
            <a:endParaRPr lang="el-GR" sz="2900" dirty="0" smtClean="0"/>
          </a:p>
          <a:p>
            <a:pPr marL="365760" indent="-256032" algn="just" fontAlgn="auto">
              <a:spcAft>
                <a:spcPts val="0"/>
              </a:spcAft>
              <a:buClr>
                <a:schemeClr val="accent3"/>
              </a:buClr>
              <a:buFont typeface="Georgia"/>
              <a:buChar char="•"/>
              <a:defRPr/>
            </a:pPr>
            <a:r>
              <a:rPr lang="en-US" sz="2900" dirty="0" err="1" smtClean="0"/>
              <a:t>Radin</a:t>
            </a:r>
            <a:r>
              <a:rPr lang="en-US" sz="2900" dirty="0" smtClean="0"/>
              <a:t>, N. (1972). Three degrees of maternal involvement in a pre-school program: impact on mothers and children. </a:t>
            </a:r>
            <a:r>
              <a:rPr lang="en-US" sz="2900" i="1" dirty="0" smtClean="0"/>
              <a:t>Child Development, 43</a:t>
            </a:r>
            <a:r>
              <a:rPr lang="en-US" sz="2900" dirty="0" smtClean="0"/>
              <a:t>, 1355-1364.</a:t>
            </a:r>
            <a:endParaRPr lang="el-GR" sz="2900" dirty="0" smtClean="0"/>
          </a:p>
          <a:p>
            <a:pPr marL="365760" indent="-256032" fontAlgn="auto">
              <a:spcAft>
                <a:spcPts val="0"/>
              </a:spcAft>
              <a:buClr>
                <a:schemeClr val="accent3"/>
              </a:buClr>
              <a:buFont typeface="Georgia"/>
              <a:buChar char="•"/>
              <a:defRPr/>
            </a:pP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75"/>
            <a:ext cx="8229600" cy="6143625"/>
          </a:xfrm>
        </p:spPr>
        <p:txBody>
          <a:bodyPr>
            <a:normAutofit fontScale="92500" lnSpcReduction="20000"/>
          </a:bodyPr>
          <a:lstStyle/>
          <a:p>
            <a:pPr marL="365760" indent="-256032" algn="just" fontAlgn="auto">
              <a:spcAft>
                <a:spcPts val="0"/>
              </a:spcAft>
              <a:buClr>
                <a:schemeClr val="accent3"/>
              </a:buClr>
              <a:buFont typeface="Georgia"/>
              <a:buChar char="•"/>
              <a:defRPr/>
            </a:pPr>
            <a:r>
              <a:rPr lang="en-US" dirty="0" smtClean="0"/>
              <a:t>Ryan, B. &amp; Adams, G. (1995). The family-school relationships model. In B. Ryan, G. Adams, T. </a:t>
            </a:r>
            <a:r>
              <a:rPr lang="en-US" dirty="0" err="1" smtClean="0"/>
              <a:t>Gullotta</a:t>
            </a:r>
            <a:r>
              <a:rPr lang="en-US" dirty="0" smtClean="0"/>
              <a:t>, R. </a:t>
            </a:r>
            <a:r>
              <a:rPr lang="en-US" dirty="0" err="1" smtClean="0"/>
              <a:t>Weissberg</a:t>
            </a:r>
            <a:r>
              <a:rPr lang="en-US" dirty="0" smtClean="0"/>
              <a:t> &amp; R. Hampton (Eds.), </a:t>
            </a:r>
            <a:r>
              <a:rPr lang="en-US" i="1" dirty="0" smtClean="0"/>
              <a:t>The family school connection</a:t>
            </a:r>
            <a:r>
              <a:rPr lang="en-US" dirty="0" smtClean="0"/>
              <a:t>, Thousand Oaks, CA: sage Publications, pp. 3-28.</a:t>
            </a:r>
            <a:endParaRPr lang="el-GR" dirty="0" smtClean="0"/>
          </a:p>
          <a:p>
            <a:pPr marL="365760" indent="-256032" algn="just" fontAlgn="auto">
              <a:spcAft>
                <a:spcPts val="0"/>
              </a:spcAft>
              <a:buClr>
                <a:schemeClr val="accent3"/>
              </a:buClr>
              <a:buFont typeface="Georgia"/>
              <a:buChar char="•"/>
              <a:defRPr/>
            </a:pPr>
            <a:r>
              <a:rPr lang="en-US" dirty="0" err="1" smtClean="0"/>
              <a:t>Sakellariou</a:t>
            </a:r>
            <a:r>
              <a:rPr lang="en-US" dirty="0" smtClean="0"/>
              <a:t>, M.  (2007). Parent’s attitudes towards nursery school and its correlation with their sociological characteristics. </a:t>
            </a:r>
            <a:r>
              <a:rPr lang="en-US" i="1" dirty="0" smtClean="0"/>
              <a:t>Proceedings of the Mid Term, Conference of the Research Committee on International Sociological Association,</a:t>
            </a:r>
            <a:r>
              <a:rPr lang="en-US" dirty="0" smtClean="0"/>
              <a:t> </a:t>
            </a:r>
            <a:r>
              <a:rPr lang="en-US" dirty="0" err="1" smtClean="0"/>
              <a:t>Nicocia</a:t>
            </a:r>
            <a:r>
              <a:rPr lang="en-US" dirty="0" smtClean="0"/>
              <a:t>, Cyprus, 309-319.</a:t>
            </a:r>
            <a:endParaRPr lang="el-GR" dirty="0" smtClean="0"/>
          </a:p>
          <a:p>
            <a:pPr marL="365760" indent="-256032" algn="just" fontAlgn="auto">
              <a:spcAft>
                <a:spcPts val="0"/>
              </a:spcAft>
              <a:buClr>
                <a:schemeClr val="accent3"/>
              </a:buClr>
              <a:buFont typeface="Georgia"/>
              <a:buChar char="•"/>
              <a:defRPr/>
            </a:pPr>
            <a:r>
              <a:rPr lang="el-GR" dirty="0" smtClean="0"/>
              <a:t>Σακελλαρίου, Μ. (2008). </a:t>
            </a:r>
            <a:r>
              <a:rPr lang="el-GR" i="1" dirty="0" smtClean="0"/>
              <a:t>Συνεργασία οικογένειας και νηπιαγωγείου.</a:t>
            </a:r>
            <a:r>
              <a:rPr lang="el-GR" dirty="0" smtClean="0"/>
              <a:t> Εκδόσεις ιδίας. Θεσσαλονίκη.</a:t>
            </a:r>
          </a:p>
          <a:p>
            <a:pPr marL="365760" indent="-256032" algn="just" fontAlgn="auto">
              <a:spcAft>
                <a:spcPts val="0"/>
              </a:spcAft>
              <a:buClr>
                <a:schemeClr val="accent3"/>
              </a:buClr>
              <a:buFont typeface="Georgia"/>
              <a:buChar char="•"/>
              <a:defRPr/>
            </a:pPr>
            <a:r>
              <a:rPr lang="en-US" dirty="0" err="1" smtClean="0"/>
              <a:t>Sakellariou</a:t>
            </a:r>
            <a:r>
              <a:rPr lang="en-US" dirty="0" smtClean="0"/>
              <a:t>, M. &amp; </a:t>
            </a:r>
            <a:r>
              <a:rPr lang="en-US" dirty="0" err="1" smtClean="0"/>
              <a:t>Rentzou</a:t>
            </a:r>
            <a:r>
              <a:rPr lang="en-US" dirty="0" smtClean="0"/>
              <a:t>, K.  (2007). Types of parental involvement in Greek preschool settings: a case study</a:t>
            </a:r>
            <a:r>
              <a:rPr lang="en-US" i="1" dirty="0" smtClean="0"/>
              <a:t>. International Journal of Learning, 14</a:t>
            </a:r>
            <a:r>
              <a:rPr lang="en-US" dirty="0" smtClean="0"/>
              <a:t>, 33-40.</a:t>
            </a:r>
            <a:endParaRPr lang="el-GR" dirty="0" smtClean="0"/>
          </a:p>
          <a:p>
            <a:pPr marL="365760" indent="-256032" fontAlgn="auto">
              <a:spcAft>
                <a:spcPts val="0"/>
              </a:spcAft>
              <a:buClr>
                <a:schemeClr val="accent3"/>
              </a:buClr>
              <a:buFont typeface="Georgia"/>
              <a:buChar char="•"/>
              <a:defRPr/>
            </a:pP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 Θέση περιεχομένου"/>
          <p:cNvSpPr>
            <a:spLocks noGrp="1"/>
          </p:cNvSpPr>
          <p:nvPr>
            <p:ph idx="1"/>
          </p:nvPr>
        </p:nvSpPr>
        <p:spPr>
          <a:xfrm>
            <a:off x="457200" y="642938"/>
            <a:ext cx="8229600" cy="6215062"/>
          </a:xfrm>
        </p:spPr>
        <p:txBody>
          <a:bodyPr/>
          <a:lstStyle/>
          <a:p>
            <a:pPr algn="just"/>
            <a:r>
              <a:rPr lang="en-US" smtClean="0"/>
              <a:t>Smith, M.B. (1968). School and home: Focus on Achievement. In PASSOW , A.H. (Hrsg.), </a:t>
            </a:r>
            <a:r>
              <a:rPr lang="en-US" i="1" smtClean="0"/>
              <a:t>Developing programs for the educationally disadvantaged,</a:t>
            </a:r>
            <a:r>
              <a:rPr lang="en-US" smtClean="0"/>
              <a:t> New York.</a:t>
            </a:r>
            <a:endParaRPr lang="el-GR" smtClean="0"/>
          </a:p>
          <a:p>
            <a:pPr algn="just"/>
            <a:r>
              <a:rPr lang="el-GR" smtClean="0"/>
              <a:t>Τάφα, Ε. (2005). </a:t>
            </a:r>
            <a:r>
              <a:rPr lang="el-GR" i="1" smtClean="0"/>
              <a:t>Ανάγνωση και γραφή στα προγράμματα προσχολικής εκπαίδευσης της Ευρωπαϊκής Ένωσης</a:t>
            </a:r>
            <a:r>
              <a:rPr lang="el-GR" smtClean="0"/>
              <a:t>. Αθήνα: Ελληνικά Γράμματα.</a:t>
            </a:r>
          </a:p>
          <a:p>
            <a:pPr algn="just"/>
            <a:r>
              <a:rPr lang="en-US" smtClean="0"/>
              <a:t>Weikart, D.P.  (1975). Uber die Wirksamkeit vorschulisher Erziehung. </a:t>
            </a:r>
            <a:r>
              <a:rPr lang="en-US" i="1" smtClean="0"/>
              <a:t>Zeitschrift fur  Paedagogik, </a:t>
            </a:r>
            <a:r>
              <a:rPr lang="en-US" smtClean="0"/>
              <a:t>489-510.</a:t>
            </a:r>
            <a:r>
              <a:rPr lang="el-GR" smtClean="0"/>
              <a:t> </a:t>
            </a:r>
          </a:p>
          <a:p>
            <a:pPr algn="just"/>
            <a:r>
              <a:rPr lang="el-GR" smtClean="0"/>
              <a:t>Χρυσαφίδης, Κ. (2002). </a:t>
            </a:r>
            <a:r>
              <a:rPr lang="el-GR" i="1" smtClean="0"/>
              <a:t>Βιωματική-Επικοινωνιακή διδασκαλία. Η εισαγωγή της μεθόδου </a:t>
            </a:r>
            <a:r>
              <a:rPr lang="en-US" i="1" smtClean="0"/>
              <a:t>Project</a:t>
            </a:r>
            <a:r>
              <a:rPr lang="el-GR" i="1" smtClean="0"/>
              <a:t> στο σχολείο</a:t>
            </a:r>
            <a:r>
              <a:rPr lang="el-GR" smtClean="0"/>
              <a:t>. Αθήνα</a:t>
            </a:r>
            <a:r>
              <a:rPr lang="en-US" smtClean="0"/>
              <a:t>: Gutenberg.</a:t>
            </a:r>
            <a:endParaRPr lang="el-G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1495444"/>
          </a:xfrm>
        </p:spPr>
        <p:txBody>
          <a:bodyPr>
            <a:normAutofit fontScale="90000"/>
          </a:bodyPr>
          <a:lstStyle/>
          <a:p>
            <a:pPr algn="ctr"/>
            <a:r>
              <a:rPr lang="el-GR" sz="3300" dirty="0" smtClean="0"/>
              <a:t/>
            </a:r>
            <a:br>
              <a:rPr lang="el-GR" sz="3300" dirty="0" smtClean="0"/>
            </a:br>
            <a:r>
              <a:rPr lang="el-GR" sz="3300" dirty="0" smtClean="0"/>
              <a:t>Βασικές υποκείμενες διεργασίες της </a:t>
            </a:r>
            <a:r>
              <a:rPr lang="el-GR" sz="3300" dirty="0" err="1" smtClean="0"/>
              <a:t>γονεϊκότητας</a:t>
            </a:r>
            <a:r>
              <a:rPr lang="el-GR" sz="3300" dirty="0" smtClean="0"/>
              <a:t> σύμφωνα με την </a:t>
            </a:r>
            <a:r>
              <a:rPr lang="en-US" sz="3300" dirty="0" err="1" smtClean="0"/>
              <a:t>Offerman</a:t>
            </a:r>
            <a:r>
              <a:rPr lang="el-GR" sz="3300" dirty="0" smtClean="0"/>
              <a:t>-</a:t>
            </a:r>
            <a:r>
              <a:rPr lang="en-US" sz="3300" dirty="0" err="1" smtClean="0"/>
              <a:t>Zuckerberg</a:t>
            </a:r>
            <a:r>
              <a:rPr lang="el-GR" sz="3600"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pPr lvl="0" algn="just"/>
            <a:r>
              <a:rPr lang="el-GR" dirty="0" smtClean="0"/>
              <a:t>Μετασχηματισμός της ασυνείδητης επιθυμίας για παιδί σε πραγματικότητα,</a:t>
            </a:r>
          </a:p>
          <a:p>
            <a:pPr lvl="0" algn="just">
              <a:buNone/>
            </a:pPr>
            <a:endParaRPr lang="el-GR" dirty="0" smtClean="0"/>
          </a:p>
          <a:p>
            <a:pPr lvl="0" algn="just"/>
            <a:r>
              <a:rPr lang="el-GR" dirty="0" smtClean="0"/>
              <a:t>εμπειρία του δεσμού και της προσκόλλησης αφενός και του αποχωρισμού και της εξατομίκευσης αφετέρου,</a:t>
            </a:r>
          </a:p>
          <a:p>
            <a:pPr lvl="0" algn="just">
              <a:buNone/>
            </a:pPr>
            <a:endParaRPr lang="el-GR" dirty="0" smtClean="0"/>
          </a:p>
          <a:p>
            <a:pPr lvl="0" algn="just"/>
            <a:r>
              <a:rPr lang="el-GR" dirty="0" smtClean="0"/>
              <a:t>ανάπτυξη ικανότητας </a:t>
            </a:r>
            <a:r>
              <a:rPr lang="el-GR" dirty="0" err="1" smtClean="0"/>
              <a:t>ενσυναίσθησης</a:t>
            </a:r>
            <a:r>
              <a:rPr lang="el-GR" dirty="0" smtClean="0"/>
              <a:t>,</a:t>
            </a:r>
          </a:p>
          <a:p>
            <a:pPr lvl="0" algn="just">
              <a:buNone/>
            </a:pPr>
            <a:endParaRPr lang="el-GR" dirty="0" smtClean="0"/>
          </a:p>
          <a:p>
            <a:pPr lvl="0" algn="just"/>
            <a:r>
              <a:rPr lang="el-GR" dirty="0" smtClean="0"/>
              <a:t>δυνατότητα να ζυγίζει ο γονιός την αγάπη του παιδιού με τη διαχείριση των ορίων, να επιτυγχάνει σταθερότητα, συνέχεια και </a:t>
            </a:r>
            <a:r>
              <a:rPr lang="el-GR" dirty="0" err="1" smtClean="0"/>
              <a:t>προβλεψιμότητα</a:t>
            </a:r>
            <a:r>
              <a:rPr lang="el-GR" dirty="0" smtClean="0"/>
              <a:t> της συμπεριφοράς του,</a:t>
            </a:r>
          </a:p>
          <a:p>
            <a:pPr algn="just"/>
            <a:endParaRPr lang="el-GR" dirty="0" smtClean="0"/>
          </a:p>
          <a:p>
            <a:pPr algn="just"/>
            <a:r>
              <a:rPr lang="el-GR" dirty="0" smtClean="0"/>
              <a:t>αλλαγή στην κατανόηση του εαυτού του και του παιδιού του</a:t>
            </a:r>
            <a:r>
              <a:rPr lang="en-US" sz="3200" dirty="0" smtClean="0"/>
              <a:t> (</a:t>
            </a:r>
            <a:r>
              <a:rPr lang="en-US" sz="3200" dirty="0" err="1" smtClean="0"/>
              <a:t>Offerman</a:t>
            </a:r>
            <a:r>
              <a:rPr lang="el-GR" sz="3200" dirty="0" smtClean="0"/>
              <a:t>-</a:t>
            </a:r>
            <a:r>
              <a:rPr lang="en-US" sz="3200" dirty="0" err="1" smtClean="0"/>
              <a:t>Zuckerberg</a:t>
            </a:r>
            <a:r>
              <a:rPr lang="el-GR" sz="3200" dirty="0" smtClean="0"/>
              <a:t>,</a:t>
            </a:r>
            <a:r>
              <a:rPr lang="en-US" sz="3200" dirty="0" smtClean="0"/>
              <a:t> 1992, </a:t>
            </a:r>
            <a:r>
              <a:rPr lang="el-GR" sz="3200" dirty="0" smtClean="0"/>
              <a:t>βλ. σχ.</a:t>
            </a:r>
            <a:r>
              <a:rPr lang="el-GR" dirty="0" smtClean="0"/>
              <a:t> </a:t>
            </a:r>
            <a:r>
              <a:rPr lang="el-GR" dirty="0" err="1" smtClean="0"/>
              <a:t>Γκριτζέλας</a:t>
            </a:r>
            <a:r>
              <a:rPr lang="el-GR" dirty="0" smtClean="0"/>
              <a:t>, </a:t>
            </a:r>
            <a:r>
              <a:rPr lang="el-GR" dirty="0" err="1" smtClean="0"/>
              <a:t>Τάσση</a:t>
            </a:r>
            <a:r>
              <a:rPr lang="el-GR" dirty="0" smtClean="0"/>
              <a:t>, </a:t>
            </a:r>
            <a:r>
              <a:rPr lang="el-GR" dirty="0" err="1" smtClean="0"/>
              <a:t>Μαραγκίδη</a:t>
            </a:r>
            <a:r>
              <a:rPr lang="el-GR" dirty="0" smtClean="0"/>
              <a:t>, Τσαρούχη, </a:t>
            </a:r>
            <a:r>
              <a:rPr lang="el-GR" dirty="0" err="1" smtClean="0"/>
              <a:t>Μπελιβανάκη</a:t>
            </a:r>
            <a:r>
              <a:rPr lang="el-GR" dirty="0" smtClean="0"/>
              <a:t> &amp; Αναστασόπουλος, 2002, σελ. 64).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r>
              <a:rPr lang="el-GR" sz="3200" dirty="0" smtClean="0"/>
              <a:t>Πίσω από ένα προβληματισμένο  παιδί μέσα σε μια σχολική τάξη κρύβονται γονείς με:</a:t>
            </a:r>
            <a:endParaRPr lang="el-GR" sz="3200" dirty="0"/>
          </a:p>
        </p:txBody>
      </p:sp>
      <p:sp>
        <p:nvSpPr>
          <p:cNvPr id="3" name="2 - Θέση περιεχομένου"/>
          <p:cNvSpPr>
            <a:spLocks noGrp="1"/>
          </p:cNvSpPr>
          <p:nvPr>
            <p:ph idx="1"/>
          </p:nvPr>
        </p:nvSpPr>
        <p:spPr/>
        <p:txBody>
          <a:bodyPr>
            <a:normAutofit fontScale="85000" lnSpcReduction="20000"/>
          </a:bodyPr>
          <a:lstStyle/>
          <a:p>
            <a:pPr lvl="0" algn="just"/>
            <a:r>
              <a:rPr lang="el-GR" dirty="0" smtClean="0"/>
              <a:t>οικογενειακές και συζυγικές δυσκολίες,</a:t>
            </a:r>
          </a:p>
          <a:p>
            <a:pPr lvl="0" algn="just">
              <a:buNone/>
            </a:pPr>
            <a:endParaRPr lang="el-GR" dirty="0" smtClean="0"/>
          </a:p>
          <a:p>
            <a:pPr lvl="0" algn="just"/>
            <a:r>
              <a:rPr lang="el-GR" dirty="0" smtClean="0"/>
              <a:t>άλυτα πένθη και προσωπικές απώλειες,</a:t>
            </a:r>
          </a:p>
          <a:p>
            <a:pPr lvl="0" algn="just">
              <a:buNone/>
            </a:pPr>
            <a:endParaRPr lang="el-GR" dirty="0" smtClean="0"/>
          </a:p>
          <a:p>
            <a:pPr lvl="0" algn="just"/>
            <a:r>
              <a:rPr lang="el-GR" dirty="0" smtClean="0"/>
              <a:t>ανεπαρκή αυτοεκτίμηση, ανώριμο Εγώ, αδυναμία να αντεπεξέλθουν στο </a:t>
            </a:r>
            <a:r>
              <a:rPr lang="el-GR" dirty="0" err="1" smtClean="0"/>
              <a:t>γονεϊκό</a:t>
            </a:r>
            <a:r>
              <a:rPr lang="el-GR" dirty="0" smtClean="0"/>
              <a:t> ρόλο,</a:t>
            </a:r>
          </a:p>
          <a:p>
            <a:pPr lvl="0" algn="just">
              <a:buNone/>
            </a:pPr>
            <a:endParaRPr lang="el-GR" dirty="0" smtClean="0"/>
          </a:p>
          <a:p>
            <a:pPr lvl="0" algn="just"/>
            <a:r>
              <a:rPr lang="el-GR" dirty="0" smtClean="0"/>
              <a:t>δυσκολίες στον αποχωρισμό και στη διαδικασία εξατομίκευσης,</a:t>
            </a:r>
          </a:p>
          <a:p>
            <a:pPr lvl="0" algn="just">
              <a:buNone/>
            </a:pPr>
            <a:endParaRPr lang="el-GR" dirty="0" smtClean="0"/>
          </a:p>
          <a:p>
            <a:pPr lvl="0" algn="just"/>
            <a:r>
              <a:rPr lang="el-GR" dirty="0" smtClean="0"/>
              <a:t>προσωπική ψυχοπαθολογία με κλινικά ή </a:t>
            </a:r>
            <a:r>
              <a:rPr lang="el-GR" dirty="0" err="1" smtClean="0"/>
              <a:t>υποκλινικά</a:t>
            </a:r>
            <a:r>
              <a:rPr lang="el-GR" dirty="0" smtClean="0"/>
              <a:t> χαρακτηριστικά (</a:t>
            </a:r>
            <a:r>
              <a:rPr lang="el-GR" dirty="0" err="1" smtClean="0"/>
              <a:t>Γκριτζέλας</a:t>
            </a:r>
            <a:r>
              <a:rPr lang="el-GR" dirty="0" smtClean="0"/>
              <a:t>, </a:t>
            </a:r>
            <a:r>
              <a:rPr lang="el-GR" dirty="0" err="1" smtClean="0"/>
              <a:t>Τάσση</a:t>
            </a:r>
            <a:r>
              <a:rPr lang="el-GR" dirty="0" smtClean="0"/>
              <a:t>, </a:t>
            </a:r>
            <a:r>
              <a:rPr lang="el-GR" dirty="0" err="1" smtClean="0"/>
              <a:t>Μαραγκίδη</a:t>
            </a:r>
            <a:r>
              <a:rPr lang="el-GR" dirty="0" smtClean="0"/>
              <a:t>, Τσαρούχη, </a:t>
            </a:r>
            <a:r>
              <a:rPr lang="el-GR" dirty="0" err="1" smtClean="0"/>
              <a:t>Μπελιβανάκη</a:t>
            </a:r>
            <a:r>
              <a:rPr lang="el-GR" dirty="0" smtClean="0"/>
              <a:t> &amp; Αναστασόπουλος, 2002).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just"/>
            <a:r>
              <a:rPr lang="el-GR" sz="3200" dirty="0" smtClean="0"/>
              <a:t>Μοντέλα-τυπολογίες </a:t>
            </a:r>
            <a:r>
              <a:rPr lang="el-GR" sz="3200" dirty="0" err="1" smtClean="0"/>
              <a:t>γονεϊκής</a:t>
            </a:r>
            <a:r>
              <a:rPr lang="el-GR" sz="3200" dirty="0" smtClean="0"/>
              <a:t> συμμετοχής</a:t>
            </a:r>
            <a:br>
              <a:rPr lang="el-GR" sz="3200" dirty="0" smtClean="0"/>
            </a:br>
            <a:r>
              <a:rPr lang="en-US" sz="3200" dirty="0" smtClean="0"/>
              <a:t>Greenwood</a:t>
            </a:r>
            <a:r>
              <a:rPr lang="el-GR" sz="3200" dirty="0" smtClean="0"/>
              <a:t> &amp; </a:t>
            </a:r>
            <a:r>
              <a:rPr lang="en-US" sz="3200" dirty="0" smtClean="0"/>
              <a:t>Hickman</a:t>
            </a:r>
            <a:r>
              <a:rPr lang="el-GR" sz="3200" dirty="0" smtClean="0"/>
              <a:t> (1991) </a:t>
            </a:r>
            <a:br>
              <a:rPr lang="el-GR" sz="3200" dirty="0" smtClean="0"/>
            </a:br>
            <a:endParaRPr lang="el-GR" sz="3200" dirty="0"/>
          </a:p>
        </p:txBody>
      </p:sp>
      <p:sp>
        <p:nvSpPr>
          <p:cNvPr id="3" name="2 - Θέση περιεχομένου"/>
          <p:cNvSpPr>
            <a:spLocks noGrp="1"/>
          </p:cNvSpPr>
          <p:nvPr>
            <p:ph idx="1"/>
          </p:nvPr>
        </p:nvSpPr>
        <p:spPr/>
        <p:txBody>
          <a:bodyPr>
            <a:normAutofit/>
          </a:bodyPr>
          <a:lstStyle/>
          <a:p>
            <a:pPr lvl="0" algn="just"/>
            <a:r>
              <a:rPr lang="el-GR" dirty="0" smtClean="0"/>
              <a:t>οι γονείς ως ακροατήριο (συναντήσεις γονέων-δασκάλων),</a:t>
            </a:r>
          </a:p>
          <a:p>
            <a:pPr lvl="0" algn="just"/>
            <a:r>
              <a:rPr lang="el-GR" dirty="0" smtClean="0"/>
              <a:t>οι γονείς ως εθελοντές στην τάξη,</a:t>
            </a:r>
          </a:p>
          <a:p>
            <a:pPr lvl="0" algn="just"/>
            <a:r>
              <a:rPr lang="el-GR" dirty="0" smtClean="0"/>
              <a:t>οι γονείς ως δάσκαλοι των παιδιών τους (βοήθεια στο σπίτι),</a:t>
            </a:r>
          </a:p>
          <a:p>
            <a:pPr lvl="0" algn="just"/>
            <a:r>
              <a:rPr lang="el-GR" dirty="0" smtClean="0"/>
              <a:t>οι γονείς ως μαθητές και</a:t>
            </a:r>
          </a:p>
          <a:p>
            <a:pPr lvl="0" algn="just"/>
            <a:r>
              <a:rPr lang="el-GR" dirty="0" smtClean="0"/>
              <a:t>οι γονείς που παίρνουν αποφάσεις (σύλλογος γονέων) (</a:t>
            </a:r>
            <a:r>
              <a:rPr lang="en-US" dirty="0" smtClean="0"/>
              <a:t>Greenwood</a:t>
            </a:r>
            <a:r>
              <a:rPr lang="el-GR" dirty="0" smtClean="0"/>
              <a:t> &amp; </a:t>
            </a:r>
            <a:r>
              <a:rPr lang="en-US" dirty="0" smtClean="0"/>
              <a:t>Hickman</a:t>
            </a:r>
            <a:r>
              <a:rPr lang="el-GR" dirty="0" smtClean="0"/>
              <a:t>, 1991 στο Σακελλαρίου, 2008, σελ. 33).</a:t>
            </a:r>
          </a:p>
          <a:p>
            <a:pPr algn="just"/>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Μοντέλα-τυπολογίες </a:t>
            </a:r>
            <a:r>
              <a:rPr lang="el-GR" sz="3200" dirty="0" err="1" smtClean="0"/>
              <a:t>γονεϊκής</a:t>
            </a:r>
            <a:r>
              <a:rPr lang="el-GR" sz="3200" dirty="0" smtClean="0"/>
              <a:t> συμμετοχής</a:t>
            </a:r>
            <a:br>
              <a:rPr lang="el-GR" sz="3200" dirty="0" smtClean="0"/>
            </a:br>
            <a:r>
              <a:rPr lang="en-US" sz="3200" dirty="0" smtClean="0"/>
              <a:t> Epstein</a:t>
            </a:r>
            <a:r>
              <a:rPr lang="el-GR" sz="3200" dirty="0" smtClean="0"/>
              <a:t> (1996) </a:t>
            </a:r>
            <a:endParaRPr lang="el-GR" sz="3200" dirty="0"/>
          </a:p>
        </p:txBody>
      </p:sp>
      <p:sp>
        <p:nvSpPr>
          <p:cNvPr id="3" name="2 - Θέση περιεχομένου"/>
          <p:cNvSpPr>
            <a:spLocks noGrp="1"/>
          </p:cNvSpPr>
          <p:nvPr>
            <p:ph idx="1"/>
          </p:nvPr>
        </p:nvSpPr>
        <p:spPr/>
        <p:txBody>
          <a:bodyPr>
            <a:normAutofit fontScale="92500"/>
          </a:bodyPr>
          <a:lstStyle/>
          <a:p>
            <a:pPr algn="just"/>
            <a:r>
              <a:rPr lang="el-GR" dirty="0" err="1" smtClean="0"/>
              <a:t>γονεϊκή</a:t>
            </a:r>
            <a:r>
              <a:rPr lang="el-GR" dirty="0" smtClean="0"/>
              <a:t>,</a:t>
            </a:r>
          </a:p>
          <a:p>
            <a:pPr lvl="0" algn="just"/>
            <a:r>
              <a:rPr lang="el-GR" dirty="0" smtClean="0"/>
              <a:t>επικοινωνιακή</a:t>
            </a:r>
          </a:p>
          <a:p>
            <a:pPr lvl="0" algn="just"/>
            <a:r>
              <a:rPr lang="el-GR" dirty="0" smtClean="0"/>
              <a:t>εθελοντική,</a:t>
            </a:r>
          </a:p>
          <a:p>
            <a:pPr lvl="0" algn="just"/>
            <a:r>
              <a:rPr lang="el-GR" dirty="0" smtClean="0"/>
              <a:t>συμμετοχή των γονέων στις μαθησιακές και αναπτυξιακές δραστηριότητες στο σπίτι,</a:t>
            </a:r>
          </a:p>
          <a:p>
            <a:pPr lvl="0" algn="just"/>
            <a:r>
              <a:rPr lang="el-GR" dirty="0" smtClean="0"/>
              <a:t>συμμετοχή των γονέων στη λήψη αποφάσεων και</a:t>
            </a:r>
          </a:p>
          <a:p>
            <a:pPr lvl="0" algn="just"/>
            <a:r>
              <a:rPr lang="el-GR" dirty="0" smtClean="0"/>
              <a:t>συνεργασία τους με την κοινότητα για την παροχή καλύτερων εκπαιδευτικών προγραμμάτων και ενίσχυση των οικογενειακών πρακτικών</a:t>
            </a:r>
            <a:r>
              <a:rPr lang="en-US" dirty="0" smtClean="0"/>
              <a:t> </a:t>
            </a:r>
            <a:r>
              <a:rPr lang="el-GR" dirty="0" smtClean="0"/>
              <a:t>(</a:t>
            </a:r>
            <a:r>
              <a:rPr lang="en-US" dirty="0" smtClean="0"/>
              <a:t>Epstein</a:t>
            </a:r>
            <a:r>
              <a:rPr lang="el-GR" dirty="0" smtClean="0"/>
              <a:t>, 1996 στο Σακελλαρίου, 2008, σελ. 32).</a:t>
            </a:r>
          </a:p>
          <a:p>
            <a:pPr algn="just">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Μοντέλα-τυπολογίες </a:t>
            </a:r>
            <a:r>
              <a:rPr lang="el-GR" sz="3200" dirty="0" err="1" smtClean="0"/>
              <a:t>γονεϊκής</a:t>
            </a:r>
            <a:r>
              <a:rPr lang="el-GR" sz="3200" dirty="0" smtClean="0"/>
              <a:t> συμμετοχής </a:t>
            </a:r>
            <a:r>
              <a:rPr lang="en-US" sz="3200" dirty="0" smtClean="0"/>
              <a:t/>
            </a:r>
            <a:br>
              <a:rPr lang="en-US" sz="3200" dirty="0" smtClean="0"/>
            </a:br>
            <a:r>
              <a:rPr lang="en-US" sz="3200" dirty="0" smtClean="0"/>
              <a:t>Henderson</a:t>
            </a:r>
            <a:r>
              <a:rPr lang="el-GR" sz="3200" dirty="0" smtClean="0"/>
              <a:t>, </a:t>
            </a:r>
            <a:r>
              <a:rPr lang="en-US" sz="3200" dirty="0" err="1" smtClean="0"/>
              <a:t>Marburger</a:t>
            </a:r>
            <a:r>
              <a:rPr lang="el-GR" sz="3200" dirty="0" smtClean="0"/>
              <a:t> &amp; </a:t>
            </a:r>
            <a:r>
              <a:rPr lang="en-US" sz="3200" dirty="0" err="1" smtClean="0"/>
              <a:t>Ooms</a:t>
            </a:r>
            <a:r>
              <a:rPr lang="en-US" sz="3200" dirty="0" smtClean="0"/>
              <a:t> (2000)</a:t>
            </a:r>
            <a:endParaRPr lang="el-GR" sz="3200" dirty="0"/>
          </a:p>
        </p:txBody>
      </p:sp>
      <p:sp>
        <p:nvSpPr>
          <p:cNvPr id="3" name="2 - Θέση περιεχομένου"/>
          <p:cNvSpPr>
            <a:spLocks noGrp="1"/>
          </p:cNvSpPr>
          <p:nvPr>
            <p:ph idx="1"/>
          </p:nvPr>
        </p:nvSpPr>
        <p:spPr/>
        <p:txBody>
          <a:bodyPr>
            <a:normAutofit lnSpcReduction="10000"/>
          </a:bodyPr>
          <a:lstStyle/>
          <a:p>
            <a:pPr lvl="0" algn="just"/>
            <a:r>
              <a:rPr lang="el-GR" dirty="0" smtClean="0"/>
              <a:t>δραστηριότητες γονέων που έχουν ως σκοπό την υποστήριξη του σχολικού προγράμματος (εθελοντισμός στην τάξη, χρηματοδότηση, </a:t>
            </a:r>
            <a:r>
              <a:rPr lang="el-GR" dirty="0" err="1" smtClean="0"/>
              <a:t>κ.ά</a:t>
            </a:r>
            <a:r>
              <a:rPr lang="el-GR" dirty="0" smtClean="0"/>
              <a:t>) και</a:t>
            </a:r>
          </a:p>
          <a:p>
            <a:pPr lvl="0" algn="just"/>
            <a:r>
              <a:rPr lang="el-GR" dirty="0" smtClean="0"/>
              <a:t>δραστηριότητες των γονέων και παροχή βοήθειας στο δικό τους παιδί (υποστήριξη και βοήθεια στο σπίτι, παρουσία στα συμβούλια γονέων-εκπαιδευτικών, παρουσία στις σχολικές εκδηλώσεις), (</a:t>
            </a:r>
            <a:r>
              <a:rPr lang="en-US" dirty="0" smtClean="0"/>
              <a:t>Henderson</a:t>
            </a:r>
            <a:r>
              <a:rPr lang="el-GR" dirty="0" smtClean="0"/>
              <a:t>, </a:t>
            </a:r>
            <a:r>
              <a:rPr lang="en-US" dirty="0" err="1" smtClean="0"/>
              <a:t>Marburger</a:t>
            </a:r>
            <a:r>
              <a:rPr lang="el-GR" dirty="0" smtClean="0"/>
              <a:t> &amp; </a:t>
            </a:r>
            <a:r>
              <a:rPr lang="en-US" dirty="0" err="1" smtClean="0"/>
              <a:t>Ooms</a:t>
            </a:r>
            <a:r>
              <a:rPr lang="el-GR" dirty="0" smtClean="0"/>
              <a:t>, </a:t>
            </a:r>
            <a:r>
              <a:rPr lang="en-US" dirty="0" smtClean="0"/>
              <a:t>2000</a:t>
            </a:r>
            <a:r>
              <a:rPr lang="el-GR" dirty="0" smtClean="0"/>
              <a:t>, στο Σακελλαρίου, 2008, σελ. 33).</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397</TotalTime>
  <Words>2954</Words>
  <Application>Microsoft Office PowerPoint</Application>
  <PresentationFormat>Προβολή στην οθόνη (4:3)</PresentationFormat>
  <Paragraphs>248</Paragraphs>
  <Slides>46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46</vt:i4>
      </vt:variant>
    </vt:vector>
  </HeadingPairs>
  <TitlesOfParts>
    <vt:vector size="47" baseType="lpstr">
      <vt:lpstr>Αστικό</vt:lpstr>
      <vt:lpstr>ΣΧΕΣΕΙΣ ΟΙΚΟΓΕΝΕΙΑΣ-ΝΗΠΙΑΓΩΓΕΙΟΥ</vt:lpstr>
      <vt:lpstr>ΠΡΟΓΡΑΜΜΑΤΑ ΠΡΟΣΧΟΛΙΚΗΣ ΗΛΙΚΙΑΣ</vt:lpstr>
      <vt:lpstr>Ποιοι παράγοντες περιορίζουν τις ευκαιρίες των παιδιών για μάθηση:</vt:lpstr>
      <vt:lpstr>Τι είναι γονεϊκότητα</vt:lpstr>
      <vt:lpstr> Βασικές υποκείμενες διεργασίες της γονεϊκότητας σύμφωνα με την Offerman-Zuckerberg: </vt:lpstr>
      <vt:lpstr>Πίσω από ένα προβληματισμένο  παιδί μέσα σε μια σχολική τάξη κρύβονται γονείς με:</vt:lpstr>
      <vt:lpstr>Μοντέλα-τυπολογίες γονεϊκής συμμετοχής Greenwood &amp; Hickman (1991)  </vt:lpstr>
      <vt:lpstr>Μοντέλα-τυπολογίες γονεϊκής συμμετοχής  Epstein (1996) </vt:lpstr>
      <vt:lpstr>Μοντέλα-τυπολογίες γονεϊκής συμμετοχής  Henderson, Marburger &amp; Ooms (2000)</vt:lpstr>
      <vt:lpstr>ΣΥΓΧΡΟΝΑ ΣΥΣΤΗΜΙΚΑ ΜΟΝΤΕΛΑ ΓΙΑ ΤΗ ΣΥΝΕΡΓΑΣΙΑ ΟΙΚΟΓΕΝΕΙΑΣ ΚΑΙ ΣΧΟΛΕΙΟΥ </vt:lpstr>
      <vt:lpstr>Α) Το βιο-οικοσυστημικό μοντέλο του U. Bronfenbrenner</vt:lpstr>
      <vt:lpstr>Α) Το βιο-οικοσυστημικό μοντέλο του U. Bronfenbrenner</vt:lpstr>
      <vt:lpstr>Α) Το βιο-οικοσυστημικό μοντέλο του U. Bronfenbrenner</vt:lpstr>
      <vt:lpstr>Β) Το μοντέλο των επικαλυπτόμενων σφαιρών επιρροής της J. Epstein </vt:lpstr>
      <vt:lpstr>Β) Το μοντέλο των επικαλυπτόμενων σφαιρών επιρροής της J. Epstein</vt:lpstr>
      <vt:lpstr>Β) Το μοντέλο των επικαλυπτόμενων σφαιρών επιρροής της J. Epstein</vt:lpstr>
      <vt:lpstr>Β) Το μοντέλο των επικαλυπτόμενων σφαιρών επιρροής της J. Epstein</vt:lpstr>
      <vt:lpstr>Γ) Το μοντέλο των σχέσεων Οικογένειας – Σχολείου των Ryan &amp; Adams (1995) </vt:lpstr>
      <vt:lpstr>Early Training Project  Gray &amp; Klaus (1970)</vt:lpstr>
      <vt:lpstr>Ruediger (1971)</vt:lpstr>
      <vt:lpstr>Head Start</vt:lpstr>
      <vt:lpstr>Head Start</vt:lpstr>
      <vt:lpstr>Διαφάνεια 23</vt:lpstr>
      <vt:lpstr>Τρόποι συνεργασίας μεταξύ γονέων και νηπιαγωγών (Τάφα, 2005)</vt:lpstr>
      <vt:lpstr>Διαφάνεια 25</vt:lpstr>
      <vt:lpstr>Διαφάνεια 26</vt:lpstr>
      <vt:lpstr>Sakellariou (2007)</vt:lpstr>
      <vt:lpstr>Radin (1972) </vt:lpstr>
      <vt:lpstr>Levenstein &amp; Sunley   Levenstein (1968) </vt:lpstr>
      <vt:lpstr>Elliot &amp; Hewison (1994)</vt:lpstr>
      <vt:lpstr>Howes, Matheson &amp;Hamilton (1994)</vt:lpstr>
      <vt:lpstr>Sakellariou &amp; Rentzou (2007)</vt:lpstr>
      <vt:lpstr> Μανωλίτσης (2004) </vt:lpstr>
      <vt:lpstr>Για να είναι αποτελεσματική η συνεργασία οικογένειας-νηπιαγωγείου πρέπει:</vt:lpstr>
      <vt:lpstr> Aναγκαίες δράσεις είναι επίσης: </vt:lpstr>
      <vt:lpstr>Πρωτοβουλίες της Περιφέρειας (Σακελλαρίου, 2008)</vt:lpstr>
      <vt:lpstr>Πρωτοβουλίες σε επίπεδο σχολείου (Σακελλαρίου 2008)</vt:lpstr>
      <vt:lpstr>Πρωτοβουλίες σε επίπεδο σχολείου </vt:lpstr>
      <vt:lpstr>Πρωτοβουλίες σε επίπεδο σχολείου </vt:lpstr>
      <vt:lpstr>Πρωτοβουλίες σε επίπεδο σχολείου Παράδειγμα Εκπαιδευτικού Εργαστηρίου για γονείς με θέμα «Διαβάζω με το παιδί μου»</vt:lpstr>
      <vt:lpstr>Ενδεικτική βιβλιογραφία</vt:lpstr>
      <vt:lpstr>Διαφάνεια 42</vt:lpstr>
      <vt:lpstr>Διαφάνεια 43</vt:lpstr>
      <vt:lpstr>Διαφάνεια 44</vt:lpstr>
      <vt:lpstr>Διαφάνεια 45</vt:lpstr>
      <vt:lpstr>Διαφάνεια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ΣΧΕΣΕΙΣ ΟΙΚΟΓΕΝΕΙΑΣ-ΝΗΠΙΑΓΩΓΕΙΟΥ</dc:title>
  <dc:creator>user</dc:creator>
  <cp:lastModifiedBy>niki</cp:lastModifiedBy>
  <cp:revision>66</cp:revision>
  <dcterms:created xsi:type="dcterms:W3CDTF">2012-03-04T14:54:48Z</dcterms:created>
  <dcterms:modified xsi:type="dcterms:W3CDTF">2012-03-20T21:31:41Z</dcterms:modified>
</cp:coreProperties>
</file>